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Raleway"/>
      <p:regular r:id="rId15"/>
      <p:bold r:id="rId16"/>
      <p:italic r:id="rId17"/>
      <p:boldItalic r:id="rId18"/>
    </p:embeddedFont>
    <p:embeddedFont>
      <p:font typeface="Comfortaa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mfortaa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regular.fntdata"/><Relationship Id="rId14" Type="http://schemas.openxmlformats.org/officeDocument/2006/relationships/slide" Target="slides/slide10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slide" Target="slides/slide1.xml"/><Relationship Id="rId19" Type="http://schemas.openxmlformats.org/officeDocument/2006/relationships/font" Target="fonts/Comfortaa-regular.fntdata"/><Relationship Id="rId6" Type="http://schemas.openxmlformats.org/officeDocument/2006/relationships/slide" Target="slides/slide2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4" name="Google Shape;204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Relationship Id="rId4" Type="http://schemas.openxmlformats.org/officeDocument/2006/relationships/image" Target="../media/image11.png"/><Relationship Id="rId5" Type="http://schemas.openxmlformats.org/officeDocument/2006/relationships/image" Target="../media/image15.png"/><Relationship Id="rId6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Relationship Id="rId6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1321356" y="2657832"/>
            <a:ext cx="9239131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4300"/>
              <a:buFont typeface="Comfortaa"/>
              <a:buNone/>
            </a:pPr>
            <a:r>
              <a:rPr b="1" i="0" lang="en-US" sz="430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LibraryHub | Enchanted Library</a:t>
            </a:r>
            <a:endParaRPr b="0" i="0" sz="4300" u="none" cap="none" strike="noStrike"/>
          </a:p>
        </p:txBody>
      </p:sp>
      <p:sp>
        <p:nvSpPr>
          <p:cNvPr id="59" name="Google Shape;59;p13"/>
          <p:cNvSpPr/>
          <p:nvPr/>
        </p:nvSpPr>
        <p:spPr>
          <a:xfrm>
            <a:off x="1321356" y="3713917"/>
            <a:ext cx="11987689" cy="11851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Raleway"/>
              <a:buNone/>
            </a:pPr>
            <a:r>
              <a:rPr b="0" i="0" lang="en-US" sz="19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LibraryHub | Enchanted Library is a modern, secure digital library management system designed to streamline library operations. It features role-based access, automated workflows, and real-time notifications, providing a comprehensive solution for managing digital libraries.</a:t>
            </a:r>
            <a:endParaRPr b="0" i="0" sz="1900" u="none" cap="none" strike="noStrike"/>
          </a:p>
        </p:txBody>
      </p:sp>
      <p:sp>
        <p:nvSpPr>
          <p:cNvPr id="60" name="Google Shape;60;p13"/>
          <p:cNvSpPr/>
          <p:nvPr/>
        </p:nvSpPr>
        <p:spPr>
          <a:xfrm>
            <a:off x="1321356" y="5176718"/>
            <a:ext cx="11987689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Raleway"/>
              <a:buNone/>
            </a:pPr>
            <a:r>
              <a:rPr b="0" i="0" lang="en-US" sz="19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Deployed Link: http://35.154.224.206:9300/welcome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2"/>
          <p:cNvSpPr/>
          <p:nvPr/>
        </p:nvSpPr>
        <p:spPr>
          <a:xfrm>
            <a:off x="1321356" y="485656"/>
            <a:ext cx="3925133" cy="490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229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3050"/>
              <a:buFont typeface="Comfortaa"/>
              <a:buNone/>
            </a:pPr>
            <a:r>
              <a:rPr b="1" i="0" lang="en-US" sz="305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Conclusion</a:t>
            </a:r>
            <a:endParaRPr b="0" i="0" sz="3050" u="none" cap="none" strike="noStrike"/>
          </a:p>
        </p:txBody>
      </p:sp>
      <p:sp>
        <p:nvSpPr>
          <p:cNvPr id="288" name="Google Shape;288;p22"/>
          <p:cNvSpPr/>
          <p:nvPr/>
        </p:nvSpPr>
        <p:spPr>
          <a:xfrm>
            <a:off x="1321356" y="1329571"/>
            <a:ext cx="11987689" cy="282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1350"/>
              <a:buFont typeface="Raleway"/>
              <a:buNone/>
            </a:pPr>
            <a:r>
              <a:rPr b="0" i="0" lang="en-US" sz="1350" u="none" cap="none" strike="noStrike">
                <a:solidFill>
                  <a:srgbClr val="FFE14D"/>
                </a:solidFill>
                <a:latin typeface="Raleway"/>
                <a:ea typeface="Raleway"/>
                <a:cs typeface="Raleway"/>
                <a:sym typeface="Raleway"/>
              </a:rPr>
              <a:t>LibraryHub | Enchanted Library</a:t>
            </a:r>
            <a:r>
              <a:rPr b="0" i="0" lang="en-US" sz="13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 stands as a testament to robust design and comprehensive functionality.</a:t>
            </a:r>
            <a:endParaRPr b="0" i="0" sz="1350" u="none" cap="none" strike="noStrike"/>
          </a:p>
        </p:txBody>
      </p:sp>
      <p:sp>
        <p:nvSpPr>
          <p:cNvPr id="289" name="Google Shape;289;p22"/>
          <p:cNvSpPr/>
          <p:nvPr/>
        </p:nvSpPr>
        <p:spPr>
          <a:xfrm>
            <a:off x="1321356" y="1810822"/>
            <a:ext cx="397312" cy="397312"/>
          </a:xfrm>
          <a:prstGeom prst="roundRect">
            <a:avLst>
              <a:gd fmla="val 66687" name="adj"/>
            </a:avLst>
          </a:pr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2"/>
          <p:cNvSpPr/>
          <p:nvPr/>
        </p:nvSpPr>
        <p:spPr>
          <a:xfrm>
            <a:off x="1895237" y="1871424"/>
            <a:ext cx="3121581" cy="2452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Comfortaa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Enterprise-Grade Architecture</a:t>
            </a:r>
            <a:endParaRPr b="0" i="0" sz="1500" u="none" cap="none" strike="noStrike"/>
          </a:p>
        </p:txBody>
      </p:sp>
      <p:sp>
        <p:nvSpPr>
          <p:cNvPr id="291" name="Google Shape;291;p22"/>
          <p:cNvSpPr/>
          <p:nvPr/>
        </p:nvSpPr>
        <p:spPr>
          <a:xfrm>
            <a:off x="1895237" y="2222659"/>
            <a:ext cx="11413808" cy="282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350"/>
              <a:buFont typeface="Raleway"/>
              <a:buNone/>
            </a:pPr>
            <a:r>
              <a:rPr b="0" i="0" lang="en-US" sz="13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Built with a solid MVC pattern.</a:t>
            </a:r>
            <a:endParaRPr b="0" i="0" sz="1350" u="none" cap="none" strike="noStrike"/>
          </a:p>
        </p:txBody>
      </p:sp>
      <p:sp>
        <p:nvSpPr>
          <p:cNvPr id="292" name="Google Shape;292;p22"/>
          <p:cNvSpPr/>
          <p:nvPr/>
        </p:nvSpPr>
        <p:spPr>
          <a:xfrm>
            <a:off x="1321356" y="2858572"/>
            <a:ext cx="397312" cy="397312"/>
          </a:xfrm>
          <a:prstGeom prst="roundRect">
            <a:avLst>
              <a:gd fmla="val 66687" name="adj"/>
            </a:avLst>
          </a:pr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2"/>
          <p:cNvSpPr/>
          <p:nvPr/>
        </p:nvSpPr>
        <p:spPr>
          <a:xfrm>
            <a:off x="1895237" y="2919174"/>
            <a:ext cx="1962507" cy="2452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Comfortaa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Robust Security</a:t>
            </a:r>
            <a:endParaRPr b="0" i="0" sz="1500" u="none" cap="none" strike="noStrike"/>
          </a:p>
        </p:txBody>
      </p:sp>
      <p:sp>
        <p:nvSpPr>
          <p:cNvPr id="294" name="Google Shape;294;p22"/>
          <p:cNvSpPr/>
          <p:nvPr/>
        </p:nvSpPr>
        <p:spPr>
          <a:xfrm>
            <a:off x="1895237" y="3270409"/>
            <a:ext cx="11413808" cy="282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350"/>
              <a:buFont typeface="Raleway"/>
              <a:buNone/>
            </a:pPr>
            <a:r>
              <a:rPr b="0" i="0" lang="en-US" sz="13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Featuring JWT and RBAC for data protection.</a:t>
            </a:r>
            <a:endParaRPr b="0" i="0" sz="1350" u="none" cap="none" strike="noStrike"/>
          </a:p>
        </p:txBody>
      </p:sp>
      <p:sp>
        <p:nvSpPr>
          <p:cNvPr id="295" name="Google Shape;295;p22"/>
          <p:cNvSpPr/>
          <p:nvPr/>
        </p:nvSpPr>
        <p:spPr>
          <a:xfrm>
            <a:off x="1321356" y="3906322"/>
            <a:ext cx="397312" cy="397312"/>
          </a:xfrm>
          <a:prstGeom prst="roundRect">
            <a:avLst>
              <a:gd fmla="val 66687" name="adj"/>
            </a:avLst>
          </a:pr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2"/>
          <p:cNvSpPr/>
          <p:nvPr/>
        </p:nvSpPr>
        <p:spPr>
          <a:xfrm>
            <a:off x="1895237" y="3966924"/>
            <a:ext cx="2659737" cy="2452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Comfortaa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Design Pattern Excellence</a:t>
            </a:r>
            <a:endParaRPr b="0" i="0" sz="1500" u="none" cap="none" strike="noStrike"/>
          </a:p>
        </p:txBody>
      </p:sp>
      <p:sp>
        <p:nvSpPr>
          <p:cNvPr id="297" name="Google Shape;297;p22"/>
          <p:cNvSpPr/>
          <p:nvPr/>
        </p:nvSpPr>
        <p:spPr>
          <a:xfrm>
            <a:off x="1895237" y="4318159"/>
            <a:ext cx="11413808" cy="282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350"/>
              <a:buFont typeface="Raleway"/>
              <a:buNone/>
            </a:pPr>
            <a:r>
              <a:rPr b="0" i="0" lang="en-US" sz="13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Over 6 patterns implemented for modularity.</a:t>
            </a:r>
            <a:endParaRPr b="0" i="0" sz="1350" u="none" cap="none" strike="noStrike"/>
          </a:p>
        </p:txBody>
      </p:sp>
      <p:sp>
        <p:nvSpPr>
          <p:cNvPr id="298" name="Google Shape;298;p22"/>
          <p:cNvSpPr/>
          <p:nvPr/>
        </p:nvSpPr>
        <p:spPr>
          <a:xfrm>
            <a:off x="1321356" y="4954072"/>
            <a:ext cx="397312" cy="397312"/>
          </a:xfrm>
          <a:prstGeom prst="roundRect">
            <a:avLst>
              <a:gd fmla="val 66687" name="adj"/>
            </a:avLst>
          </a:pr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2"/>
          <p:cNvSpPr/>
          <p:nvPr/>
        </p:nvSpPr>
        <p:spPr>
          <a:xfrm>
            <a:off x="1895237" y="5014674"/>
            <a:ext cx="2379702" cy="2452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Comfortaa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Comprehensive Testing</a:t>
            </a:r>
            <a:endParaRPr b="0" i="0" sz="1500" u="none" cap="none" strike="noStrike"/>
          </a:p>
        </p:txBody>
      </p:sp>
      <p:sp>
        <p:nvSpPr>
          <p:cNvPr id="300" name="Google Shape;300;p22"/>
          <p:cNvSpPr/>
          <p:nvPr/>
        </p:nvSpPr>
        <p:spPr>
          <a:xfrm>
            <a:off x="1895237" y="5365909"/>
            <a:ext cx="11413808" cy="282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350"/>
              <a:buFont typeface="Raleway"/>
              <a:buNone/>
            </a:pPr>
            <a:r>
              <a:rPr b="0" i="0" lang="en-US" sz="13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A 2-layer approach ensures reliability.</a:t>
            </a:r>
            <a:endParaRPr b="0" i="0" sz="1350" u="none" cap="none" strike="noStrike"/>
          </a:p>
        </p:txBody>
      </p:sp>
      <p:sp>
        <p:nvSpPr>
          <p:cNvPr id="301" name="Google Shape;301;p22"/>
          <p:cNvSpPr/>
          <p:nvPr/>
        </p:nvSpPr>
        <p:spPr>
          <a:xfrm>
            <a:off x="1321356" y="6001822"/>
            <a:ext cx="397312" cy="397312"/>
          </a:xfrm>
          <a:prstGeom prst="roundRect">
            <a:avLst>
              <a:gd fmla="val 66687" name="adj"/>
            </a:avLst>
          </a:pr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2"/>
          <p:cNvSpPr/>
          <p:nvPr/>
        </p:nvSpPr>
        <p:spPr>
          <a:xfrm>
            <a:off x="1895237" y="6062424"/>
            <a:ext cx="1962507" cy="2452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Comfortaa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Production Ready</a:t>
            </a:r>
            <a:endParaRPr b="0" i="0" sz="1500" u="none" cap="none" strike="noStrike"/>
          </a:p>
        </p:txBody>
      </p:sp>
      <p:sp>
        <p:nvSpPr>
          <p:cNvPr id="303" name="Google Shape;303;p22"/>
          <p:cNvSpPr/>
          <p:nvPr/>
        </p:nvSpPr>
        <p:spPr>
          <a:xfrm>
            <a:off x="1895237" y="6413659"/>
            <a:ext cx="11413808" cy="282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350"/>
              <a:buFont typeface="Raleway"/>
              <a:buNone/>
            </a:pPr>
            <a:r>
              <a:rPr b="0" i="0" lang="en-US" sz="13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Fully deployed and operational.</a:t>
            </a:r>
            <a:endParaRPr b="0" i="0" sz="1350" u="none" cap="none" strike="noStrike"/>
          </a:p>
        </p:txBody>
      </p:sp>
      <p:sp>
        <p:nvSpPr>
          <p:cNvPr id="304" name="Google Shape;304;p22"/>
          <p:cNvSpPr/>
          <p:nvPr/>
        </p:nvSpPr>
        <p:spPr>
          <a:xfrm>
            <a:off x="1321356" y="7049572"/>
            <a:ext cx="397312" cy="397312"/>
          </a:xfrm>
          <a:prstGeom prst="roundRect">
            <a:avLst>
              <a:gd fmla="val 66687" name="adj"/>
            </a:avLst>
          </a:pr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2"/>
          <p:cNvSpPr/>
          <p:nvPr/>
        </p:nvSpPr>
        <p:spPr>
          <a:xfrm>
            <a:off x="1895237" y="7110174"/>
            <a:ext cx="2946202" cy="2452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66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Comfortaa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Professional Communication</a:t>
            </a:r>
            <a:endParaRPr b="0" i="0" sz="1500" u="none" cap="none" strike="noStrike"/>
          </a:p>
        </p:txBody>
      </p:sp>
      <p:sp>
        <p:nvSpPr>
          <p:cNvPr id="306" name="Google Shape;306;p22"/>
          <p:cNvSpPr/>
          <p:nvPr/>
        </p:nvSpPr>
        <p:spPr>
          <a:xfrm>
            <a:off x="1895237" y="7461409"/>
            <a:ext cx="11413808" cy="2826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350"/>
              <a:buFont typeface="Raleway"/>
              <a:buNone/>
            </a:pPr>
            <a:r>
              <a:rPr b="0" i="0" lang="en-US" sz="13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Automated email system for user engagement.</a:t>
            </a:r>
            <a:endParaRPr b="0" i="0" sz="1350" u="none" cap="none" strike="noStrike"/>
          </a:p>
        </p:txBody>
      </p:sp>
      <p:sp>
        <p:nvSpPr>
          <p:cNvPr id="307" name="Google Shape;307;p22"/>
          <p:cNvSpPr txBox="1"/>
          <p:nvPr/>
        </p:nvSpPr>
        <p:spPr>
          <a:xfrm>
            <a:off x="12856375" y="7801100"/>
            <a:ext cx="1773900" cy="318600"/>
          </a:xfrm>
          <a:prstGeom prst="rect">
            <a:avLst/>
          </a:prstGeom>
          <a:solidFill>
            <a:srgbClr val="46464A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B1B1E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1321356" y="644843"/>
            <a:ext cx="5096113" cy="6369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4000"/>
              <a:buFont typeface="Comfortaa"/>
              <a:buNone/>
            </a:pPr>
            <a:r>
              <a:rPr b="1" i="0" lang="en-US" sz="400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Technology Stack</a:t>
            </a:r>
            <a:endParaRPr b="0" i="0" sz="4000" u="none" cap="none" strike="noStrike"/>
          </a:p>
        </p:txBody>
      </p:sp>
      <p:sp>
        <p:nvSpPr>
          <p:cNvPr id="67" name="Google Shape;67;p14"/>
          <p:cNvSpPr/>
          <p:nvPr/>
        </p:nvSpPr>
        <p:spPr>
          <a:xfrm>
            <a:off x="1321356" y="1740456"/>
            <a:ext cx="11987689" cy="366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LibraryHub is built on a robust and modern technology stack to ensure performance, security, and scalability.</a:t>
            </a:r>
            <a:endParaRPr b="0" i="0" sz="1800" u="none" cap="none" strike="noStrike"/>
          </a:p>
        </p:txBody>
      </p:sp>
      <p:sp>
        <p:nvSpPr>
          <p:cNvPr id="68" name="Google Shape;68;p14"/>
          <p:cNvSpPr/>
          <p:nvPr/>
        </p:nvSpPr>
        <p:spPr>
          <a:xfrm>
            <a:off x="1321356" y="2365177"/>
            <a:ext cx="3842980" cy="1709261"/>
          </a:xfrm>
          <a:prstGeom prst="roundRect">
            <a:avLst>
              <a:gd fmla="val 8559" name="adj"/>
            </a:avLst>
          </a:prstGeom>
          <a:solidFill>
            <a:srgbClr val="27272B"/>
          </a:solidFill>
          <a:ln cap="flat" cmpd="sng" w="30475">
            <a:solidFill>
              <a:srgbClr val="5F5F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1290876" y="2365177"/>
            <a:ext cx="121920" cy="1709261"/>
          </a:xfrm>
          <a:prstGeom prst="roundRect">
            <a:avLst>
              <a:gd fmla="val 282143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1672590" y="2624971"/>
            <a:ext cx="2548057" cy="318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Backend</a:t>
            </a:r>
            <a:endParaRPr b="0" i="0" sz="2000" u="none" cap="none" strike="noStrike"/>
          </a:p>
        </p:txBody>
      </p:sp>
      <p:sp>
        <p:nvSpPr>
          <p:cNvPr id="71" name="Google Shape;71;p14"/>
          <p:cNvSpPr/>
          <p:nvPr/>
        </p:nvSpPr>
        <p:spPr>
          <a:xfrm>
            <a:off x="1672590" y="3080980"/>
            <a:ext cx="3231952" cy="366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Spring Boot, Java 17</a:t>
            </a:r>
            <a:endParaRPr b="0" i="0" sz="1800" u="none" cap="none" strike="noStrike"/>
          </a:p>
        </p:txBody>
      </p:sp>
      <p:sp>
        <p:nvSpPr>
          <p:cNvPr id="72" name="Google Shape;72;p14"/>
          <p:cNvSpPr/>
          <p:nvPr/>
        </p:nvSpPr>
        <p:spPr>
          <a:xfrm>
            <a:off x="5393650" y="2365177"/>
            <a:ext cx="3842980" cy="1709261"/>
          </a:xfrm>
          <a:prstGeom prst="roundRect">
            <a:avLst>
              <a:gd fmla="val 8559" name="adj"/>
            </a:avLst>
          </a:prstGeom>
          <a:solidFill>
            <a:srgbClr val="27272B"/>
          </a:solidFill>
          <a:ln cap="flat" cmpd="sng" w="30475">
            <a:solidFill>
              <a:srgbClr val="5F5F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/>
          <p:nvPr/>
        </p:nvSpPr>
        <p:spPr>
          <a:xfrm>
            <a:off x="5363170" y="2365177"/>
            <a:ext cx="121920" cy="1709261"/>
          </a:xfrm>
          <a:prstGeom prst="roundRect">
            <a:avLst>
              <a:gd fmla="val 282143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5744885" y="2624971"/>
            <a:ext cx="2548057" cy="318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Frontend</a:t>
            </a:r>
            <a:endParaRPr b="0" i="0" sz="2000" u="none" cap="none" strike="noStrike"/>
          </a:p>
        </p:txBody>
      </p:sp>
      <p:sp>
        <p:nvSpPr>
          <p:cNvPr id="75" name="Google Shape;75;p14"/>
          <p:cNvSpPr/>
          <p:nvPr/>
        </p:nvSpPr>
        <p:spPr>
          <a:xfrm>
            <a:off x="5744885" y="3080980"/>
            <a:ext cx="3231952" cy="733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Thymeleaf, HTML5, Tailwind CSS, JavaScript</a:t>
            </a:r>
            <a:endParaRPr b="0" i="0" sz="1800" u="none" cap="none" strike="noStrike"/>
          </a:p>
        </p:txBody>
      </p:sp>
      <p:sp>
        <p:nvSpPr>
          <p:cNvPr id="76" name="Google Shape;76;p14"/>
          <p:cNvSpPr/>
          <p:nvPr/>
        </p:nvSpPr>
        <p:spPr>
          <a:xfrm>
            <a:off x="9465945" y="2365177"/>
            <a:ext cx="3843099" cy="1709261"/>
          </a:xfrm>
          <a:prstGeom prst="roundRect">
            <a:avLst>
              <a:gd fmla="val 8559" name="adj"/>
            </a:avLst>
          </a:prstGeom>
          <a:solidFill>
            <a:srgbClr val="27272B"/>
          </a:solidFill>
          <a:ln cap="flat" cmpd="sng" w="30475">
            <a:solidFill>
              <a:srgbClr val="5F5F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9435465" y="2365177"/>
            <a:ext cx="121920" cy="1709261"/>
          </a:xfrm>
          <a:prstGeom prst="roundRect">
            <a:avLst>
              <a:gd fmla="val 282143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9817179" y="2624971"/>
            <a:ext cx="2548057" cy="318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Database</a:t>
            </a:r>
            <a:endParaRPr b="0" i="0" sz="2000" u="none" cap="none" strike="noStrike"/>
          </a:p>
        </p:txBody>
      </p:sp>
      <p:sp>
        <p:nvSpPr>
          <p:cNvPr id="79" name="Google Shape;79;p14"/>
          <p:cNvSpPr/>
          <p:nvPr/>
        </p:nvSpPr>
        <p:spPr>
          <a:xfrm>
            <a:off x="9817179" y="3080980"/>
            <a:ext cx="3232071" cy="366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MySQL 8.0</a:t>
            </a:r>
            <a:endParaRPr b="0" i="0" sz="1800" u="none" cap="none" strike="noStrike"/>
          </a:p>
        </p:txBody>
      </p:sp>
      <p:sp>
        <p:nvSpPr>
          <p:cNvPr id="80" name="Google Shape;80;p14"/>
          <p:cNvSpPr/>
          <p:nvPr/>
        </p:nvSpPr>
        <p:spPr>
          <a:xfrm>
            <a:off x="1321356" y="4303752"/>
            <a:ext cx="3842980" cy="1709261"/>
          </a:xfrm>
          <a:prstGeom prst="roundRect">
            <a:avLst>
              <a:gd fmla="val 8559" name="adj"/>
            </a:avLst>
          </a:prstGeom>
          <a:solidFill>
            <a:srgbClr val="27272B"/>
          </a:solidFill>
          <a:ln cap="flat" cmpd="sng" w="30475">
            <a:solidFill>
              <a:srgbClr val="5F5F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/>
          <p:nvPr/>
        </p:nvSpPr>
        <p:spPr>
          <a:xfrm>
            <a:off x="1290876" y="4303752"/>
            <a:ext cx="121920" cy="1709261"/>
          </a:xfrm>
          <a:prstGeom prst="roundRect">
            <a:avLst>
              <a:gd fmla="val 282143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1672590" y="4563547"/>
            <a:ext cx="2548057" cy="318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Security</a:t>
            </a:r>
            <a:endParaRPr b="0" i="0" sz="2000" u="none" cap="none" strike="noStrike"/>
          </a:p>
        </p:txBody>
      </p:sp>
      <p:sp>
        <p:nvSpPr>
          <p:cNvPr id="83" name="Google Shape;83;p14"/>
          <p:cNvSpPr/>
          <p:nvPr/>
        </p:nvSpPr>
        <p:spPr>
          <a:xfrm>
            <a:off x="1672590" y="5019556"/>
            <a:ext cx="3231952" cy="733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JWT Token, Role-Based Access Control</a:t>
            </a:r>
            <a:endParaRPr b="0" i="0" sz="1800" u="none" cap="none" strike="noStrike"/>
          </a:p>
        </p:txBody>
      </p:sp>
      <p:sp>
        <p:nvSpPr>
          <p:cNvPr id="84" name="Google Shape;84;p14"/>
          <p:cNvSpPr/>
          <p:nvPr/>
        </p:nvSpPr>
        <p:spPr>
          <a:xfrm>
            <a:off x="5393650" y="4303752"/>
            <a:ext cx="3842980" cy="1709261"/>
          </a:xfrm>
          <a:prstGeom prst="roundRect">
            <a:avLst>
              <a:gd fmla="val 8559" name="adj"/>
            </a:avLst>
          </a:prstGeom>
          <a:solidFill>
            <a:srgbClr val="27272B"/>
          </a:solidFill>
          <a:ln cap="flat" cmpd="sng" w="30475">
            <a:solidFill>
              <a:srgbClr val="5F5F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/>
          <p:nvPr/>
        </p:nvSpPr>
        <p:spPr>
          <a:xfrm>
            <a:off x="5363170" y="4303752"/>
            <a:ext cx="121920" cy="1709261"/>
          </a:xfrm>
          <a:prstGeom prst="roundRect">
            <a:avLst>
              <a:gd fmla="val 282143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4"/>
          <p:cNvSpPr/>
          <p:nvPr/>
        </p:nvSpPr>
        <p:spPr>
          <a:xfrm>
            <a:off x="5744885" y="4563547"/>
            <a:ext cx="2548057" cy="318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Architecture</a:t>
            </a:r>
            <a:endParaRPr b="0" i="0" sz="2000" u="none" cap="none" strike="noStrike"/>
          </a:p>
        </p:txBody>
      </p:sp>
      <p:sp>
        <p:nvSpPr>
          <p:cNvPr id="87" name="Google Shape;87;p14"/>
          <p:cNvSpPr/>
          <p:nvPr/>
        </p:nvSpPr>
        <p:spPr>
          <a:xfrm>
            <a:off x="5744885" y="5019556"/>
            <a:ext cx="3231952" cy="366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MVC Pattern</a:t>
            </a:r>
            <a:endParaRPr b="0" i="0" sz="1800" u="none" cap="none" strike="noStrike"/>
          </a:p>
        </p:txBody>
      </p:sp>
      <p:sp>
        <p:nvSpPr>
          <p:cNvPr id="88" name="Google Shape;88;p14"/>
          <p:cNvSpPr/>
          <p:nvPr/>
        </p:nvSpPr>
        <p:spPr>
          <a:xfrm>
            <a:off x="9465945" y="4303752"/>
            <a:ext cx="3843099" cy="1709261"/>
          </a:xfrm>
          <a:prstGeom prst="roundRect">
            <a:avLst>
              <a:gd fmla="val 8559" name="adj"/>
            </a:avLst>
          </a:prstGeom>
          <a:solidFill>
            <a:srgbClr val="27272B"/>
          </a:solidFill>
          <a:ln cap="flat" cmpd="sng" w="30475">
            <a:solidFill>
              <a:srgbClr val="5F5F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/>
          <p:cNvSpPr/>
          <p:nvPr/>
        </p:nvSpPr>
        <p:spPr>
          <a:xfrm>
            <a:off x="9435465" y="4303752"/>
            <a:ext cx="121920" cy="1709261"/>
          </a:xfrm>
          <a:prstGeom prst="roundRect">
            <a:avLst>
              <a:gd fmla="val 282143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/>
          <p:cNvSpPr/>
          <p:nvPr/>
        </p:nvSpPr>
        <p:spPr>
          <a:xfrm>
            <a:off x="9817179" y="4563547"/>
            <a:ext cx="2548057" cy="318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Testing</a:t>
            </a:r>
            <a:endParaRPr b="0" i="0" sz="2000" u="none" cap="none" strike="noStrike"/>
          </a:p>
        </p:txBody>
      </p:sp>
      <p:sp>
        <p:nvSpPr>
          <p:cNvPr id="91" name="Google Shape;91;p14"/>
          <p:cNvSpPr/>
          <p:nvPr/>
        </p:nvSpPr>
        <p:spPr>
          <a:xfrm>
            <a:off x="9817179" y="5019556"/>
            <a:ext cx="3232071" cy="366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JUnit 5, Mockito</a:t>
            </a:r>
            <a:endParaRPr b="0" i="0" sz="1800" u="none" cap="none" strike="noStrike"/>
          </a:p>
        </p:txBody>
      </p:sp>
      <p:sp>
        <p:nvSpPr>
          <p:cNvPr id="92" name="Google Shape;92;p14"/>
          <p:cNvSpPr/>
          <p:nvPr/>
        </p:nvSpPr>
        <p:spPr>
          <a:xfrm>
            <a:off x="1321356" y="6242328"/>
            <a:ext cx="3842980" cy="1342430"/>
          </a:xfrm>
          <a:prstGeom prst="roundRect">
            <a:avLst>
              <a:gd fmla="val 10898" name="adj"/>
            </a:avLst>
          </a:prstGeom>
          <a:solidFill>
            <a:srgbClr val="27272B"/>
          </a:solidFill>
          <a:ln cap="flat" cmpd="sng" w="30475">
            <a:solidFill>
              <a:srgbClr val="5F5F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1290876" y="6242328"/>
            <a:ext cx="121920" cy="1342430"/>
          </a:xfrm>
          <a:prstGeom prst="roundRect">
            <a:avLst>
              <a:gd fmla="val 282143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4"/>
          <p:cNvSpPr/>
          <p:nvPr/>
        </p:nvSpPr>
        <p:spPr>
          <a:xfrm>
            <a:off x="1672590" y="6502122"/>
            <a:ext cx="2548057" cy="318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Email Service</a:t>
            </a:r>
            <a:endParaRPr b="0" i="0" sz="2000" u="none" cap="none" strike="noStrike"/>
          </a:p>
        </p:txBody>
      </p:sp>
      <p:sp>
        <p:nvSpPr>
          <p:cNvPr id="95" name="Google Shape;95;p14"/>
          <p:cNvSpPr/>
          <p:nvPr/>
        </p:nvSpPr>
        <p:spPr>
          <a:xfrm>
            <a:off x="1672590" y="6958132"/>
            <a:ext cx="3231952" cy="3668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Gmail SMTP Integration</a:t>
            </a:r>
            <a:endParaRPr b="0" i="0" sz="1800" u="none" cap="none" strike="noStrike"/>
          </a:p>
        </p:txBody>
      </p:sp>
      <p:sp>
        <p:nvSpPr>
          <p:cNvPr id="96" name="Google Shape;96;p14"/>
          <p:cNvSpPr txBox="1"/>
          <p:nvPr/>
        </p:nvSpPr>
        <p:spPr>
          <a:xfrm>
            <a:off x="12856375" y="7801100"/>
            <a:ext cx="1773900" cy="318600"/>
          </a:xfrm>
          <a:prstGeom prst="rect">
            <a:avLst/>
          </a:prstGeom>
          <a:solidFill>
            <a:srgbClr val="46464A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B1B1E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/>
          <p:nvPr/>
        </p:nvSpPr>
        <p:spPr>
          <a:xfrm>
            <a:off x="1321356" y="531971"/>
            <a:ext cx="6608088" cy="5353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73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3350"/>
              <a:buFont typeface="Comfortaa"/>
              <a:buNone/>
            </a:pPr>
            <a:r>
              <a:rPr b="1" i="0" lang="en-US" sz="335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System Architecture &amp; Design</a:t>
            </a:r>
            <a:endParaRPr b="0" i="0" sz="335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1321356" y="1452682"/>
            <a:ext cx="11987689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Our system design incorporates Object-Oriented Programming (OOP) principles and various design patterns to ensure a modular, maintainable, and scalable application.</a:t>
            </a:r>
            <a:endParaRPr b="0" i="0" sz="1500" u="none" cap="none" strike="noStrike"/>
          </a:p>
        </p:txBody>
      </p:sp>
      <p:sp>
        <p:nvSpPr>
          <p:cNvPr id="104" name="Google Shape;104;p15"/>
          <p:cNvSpPr/>
          <p:nvPr/>
        </p:nvSpPr>
        <p:spPr>
          <a:xfrm>
            <a:off x="1321356" y="2478881"/>
            <a:ext cx="2953345" cy="3211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OOPs Implementation</a:t>
            </a:r>
            <a:endParaRPr b="0" i="0" sz="2000" u="none" cap="none" strike="noStrike"/>
          </a:p>
        </p:txBody>
      </p:sp>
      <p:sp>
        <p:nvSpPr>
          <p:cNvPr id="105" name="Google Shape;105;p15"/>
          <p:cNvSpPr/>
          <p:nvPr/>
        </p:nvSpPr>
        <p:spPr>
          <a:xfrm>
            <a:off x="1321356" y="2992636"/>
            <a:ext cx="5758815" cy="3083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Encapsulation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: Protected data access via getters/setters.</a:t>
            </a:r>
            <a:endParaRPr b="0" i="0" sz="1500" u="none" cap="none" strike="noStrike"/>
          </a:p>
        </p:txBody>
      </p:sp>
      <p:sp>
        <p:nvSpPr>
          <p:cNvPr id="106" name="Google Shape;106;p15"/>
          <p:cNvSpPr/>
          <p:nvPr/>
        </p:nvSpPr>
        <p:spPr>
          <a:xfrm>
            <a:off x="1321356" y="3368397"/>
            <a:ext cx="5758815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Inheritance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: Hierarchical user roles (Admin → Librarian → Guest).</a:t>
            </a:r>
            <a:endParaRPr b="0" i="0" sz="1500" u="none" cap="none" strike="noStrike"/>
          </a:p>
        </p:txBody>
      </p:sp>
      <p:sp>
        <p:nvSpPr>
          <p:cNvPr id="107" name="Google Shape;107;p15"/>
          <p:cNvSpPr/>
          <p:nvPr/>
        </p:nvSpPr>
        <p:spPr>
          <a:xfrm>
            <a:off x="1321356" y="4052530"/>
            <a:ext cx="5758815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Polymorphism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: Dynamic method binding for different user types.</a:t>
            </a:r>
            <a:endParaRPr b="0" i="0" sz="1500" u="none" cap="none" strike="noStrike"/>
          </a:p>
        </p:txBody>
      </p:sp>
      <p:sp>
        <p:nvSpPr>
          <p:cNvPr id="108" name="Google Shape;108;p15"/>
          <p:cNvSpPr/>
          <p:nvPr/>
        </p:nvSpPr>
        <p:spPr>
          <a:xfrm>
            <a:off x="1321356" y="4736663"/>
            <a:ext cx="5758815" cy="3083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Abstraction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: Simplified interfaces for complex operations.</a:t>
            </a:r>
            <a:endParaRPr b="0" i="0" sz="1500" u="none" cap="none" strike="noStrike"/>
          </a:p>
        </p:txBody>
      </p:sp>
      <p:sp>
        <p:nvSpPr>
          <p:cNvPr id="109" name="Google Shape;109;p15"/>
          <p:cNvSpPr/>
          <p:nvPr/>
        </p:nvSpPr>
        <p:spPr>
          <a:xfrm>
            <a:off x="7557849" y="2478881"/>
            <a:ext cx="3953351" cy="32111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Design Patterns Implemented</a:t>
            </a:r>
            <a:endParaRPr b="0" i="0" sz="2000" u="none" cap="none" strike="noStrike"/>
          </a:p>
        </p:txBody>
      </p:sp>
      <p:sp>
        <p:nvSpPr>
          <p:cNvPr id="110" name="Google Shape;110;p15"/>
          <p:cNvSpPr/>
          <p:nvPr/>
        </p:nvSpPr>
        <p:spPr>
          <a:xfrm>
            <a:off x="7557849" y="3016806"/>
            <a:ext cx="5758815" cy="1462326"/>
          </a:xfrm>
          <a:prstGeom prst="roundRect">
            <a:avLst>
              <a:gd fmla="val 19770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7750493" y="3209449"/>
            <a:ext cx="2141458" cy="267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Comfortaa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Creational</a:t>
            </a:r>
            <a:endParaRPr b="0" i="0" sz="1650" u="none" cap="none" strike="noStrike"/>
          </a:p>
        </p:txBody>
      </p:sp>
      <p:sp>
        <p:nvSpPr>
          <p:cNvPr id="112" name="Google Shape;112;p15"/>
          <p:cNvSpPr/>
          <p:nvPr/>
        </p:nvSpPr>
        <p:spPr>
          <a:xfrm>
            <a:off x="7750493" y="3669744"/>
            <a:ext cx="5373529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Factory Pattern (User/Book objects), Singleton Pattern (Catalogue).</a:t>
            </a:r>
            <a:endParaRPr b="0" i="0" sz="1500" u="none" cap="none" strike="noStrike"/>
          </a:p>
        </p:txBody>
      </p:sp>
      <p:sp>
        <p:nvSpPr>
          <p:cNvPr id="113" name="Google Shape;113;p15"/>
          <p:cNvSpPr/>
          <p:nvPr/>
        </p:nvSpPr>
        <p:spPr>
          <a:xfrm>
            <a:off x="7557849" y="4671774"/>
            <a:ext cx="5758815" cy="1153954"/>
          </a:xfrm>
          <a:prstGeom prst="roundRect">
            <a:avLst>
              <a:gd fmla="val 25053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7750493" y="4864418"/>
            <a:ext cx="2141458" cy="267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Comfortaa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Structural</a:t>
            </a:r>
            <a:endParaRPr b="0" i="0" sz="1650" u="none" cap="none" strike="noStrike"/>
          </a:p>
        </p:txBody>
      </p:sp>
      <p:sp>
        <p:nvSpPr>
          <p:cNvPr id="115" name="Google Shape;115;p15"/>
          <p:cNvSpPr/>
          <p:nvPr/>
        </p:nvSpPr>
        <p:spPr>
          <a:xfrm>
            <a:off x="7750493" y="5324713"/>
            <a:ext cx="5373529" cy="3083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Facade Pattern (Unified Dashboard interface).</a:t>
            </a:r>
            <a:endParaRPr b="0" i="0" sz="1500" u="none" cap="none" strike="noStrike"/>
          </a:p>
        </p:txBody>
      </p:sp>
      <p:sp>
        <p:nvSpPr>
          <p:cNvPr id="116" name="Google Shape;116;p15"/>
          <p:cNvSpPr/>
          <p:nvPr/>
        </p:nvSpPr>
        <p:spPr>
          <a:xfrm>
            <a:off x="7557849" y="6018371"/>
            <a:ext cx="5758815" cy="1462326"/>
          </a:xfrm>
          <a:prstGeom prst="roundRect">
            <a:avLst>
              <a:gd fmla="val 19770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7750493" y="6211014"/>
            <a:ext cx="2141458" cy="267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27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50"/>
              <a:buFont typeface="Comfortaa"/>
              <a:buNone/>
            </a:pPr>
            <a:r>
              <a:rPr b="1" i="0" lang="en-US" sz="1650" u="none" cap="none" strike="noStrike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Behavioral</a:t>
            </a:r>
            <a:endParaRPr b="0" i="0" sz="1650" u="none" cap="none" strike="noStrike"/>
          </a:p>
        </p:txBody>
      </p:sp>
      <p:sp>
        <p:nvSpPr>
          <p:cNvPr id="118" name="Google Shape;118;p15"/>
          <p:cNvSpPr/>
          <p:nvPr/>
        </p:nvSpPr>
        <p:spPr>
          <a:xfrm>
            <a:off x="7750493" y="6671310"/>
            <a:ext cx="5373529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"/>
              <a:buNone/>
            </a:pPr>
            <a:r>
              <a:rPr b="0" i="0" lang="en-US" sz="15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Command Pattern (Book return), Observer Pattern (Book restoration), Strategy Pattern (Due dates).</a:t>
            </a:r>
            <a:endParaRPr b="0" i="0" sz="1500" u="none" cap="none" strike="noStrike"/>
          </a:p>
        </p:txBody>
      </p:sp>
      <p:sp>
        <p:nvSpPr>
          <p:cNvPr id="119" name="Google Shape;119;p15"/>
          <p:cNvSpPr txBox="1"/>
          <p:nvPr/>
        </p:nvSpPr>
        <p:spPr>
          <a:xfrm>
            <a:off x="12856375" y="7801100"/>
            <a:ext cx="1773900" cy="318600"/>
          </a:xfrm>
          <a:prstGeom prst="rect">
            <a:avLst/>
          </a:prstGeom>
          <a:solidFill>
            <a:srgbClr val="46464A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B1B1E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/>
          <p:nvPr/>
        </p:nvSpPr>
        <p:spPr>
          <a:xfrm>
            <a:off x="1321356" y="579120"/>
            <a:ext cx="4680228" cy="5849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27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3650"/>
              <a:buFont typeface="Comfortaa"/>
              <a:buNone/>
            </a:pPr>
            <a:r>
              <a:rPr b="1" i="0" lang="en-US" sz="365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Core Features</a:t>
            </a:r>
            <a:endParaRPr b="0" i="0" sz="3650" u="none" cap="none" strike="noStrike"/>
          </a:p>
        </p:txBody>
      </p:sp>
      <p:sp>
        <p:nvSpPr>
          <p:cNvPr id="126" name="Google Shape;126;p16"/>
          <p:cNvSpPr/>
          <p:nvPr/>
        </p:nvSpPr>
        <p:spPr>
          <a:xfrm>
            <a:off x="1321356" y="1585198"/>
            <a:ext cx="11987689" cy="673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None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LibraryHub offers a comprehensive suite of features to manage users, books, borrowing processes, and notifications efficiently.</a:t>
            </a:r>
            <a:endParaRPr b="0" i="0" sz="1650" u="none" cap="none" strike="noStrike"/>
          </a:p>
        </p:txBody>
      </p:sp>
      <p:pic>
        <p:nvPicPr>
          <p:cNvPr descr="preencoded.png" id="127" name="Google Shape;12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1356" y="2496026"/>
            <a:ext cx="526494" cy="526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6"/>
          <p:cNvSpPr/>
          <p:nvPr/>
        </p:nvSpPr>
        <p:spPr>
          <a:xfrm>
            <a:off x="1321356" y="3285768"/>
            <a:ext cx="2340054" cy="292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Comfortaa"/>
              <a:buNone/>
            </a:pPr>
            <a:r>
              <a:rPr b="1" i="0" lang="en-US" sz="18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User Management</a:t>
            </a:r>
            <a:endParaRPr b="0" i="0" sz="1800" u="none" cap="none" strike="noStrike"/>
          </a:p>
        </p:txBody>
      </p:sp>
      <p:sp>
        <p:nvSpPr>
          <p:cNvPr id="129" name="Google Shape;129;p16"/>
          <p:cNvSpPr/>
          <p:nvPr/>
        </p:nvSpPr>
        <p:spPr>
          <a:xfrm>
            <a:off x="1321356" y="3704511"/>
            <a:ext cx="5862161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Multi-role system (Admin, Librarian, Guest)</a:t>
            </a:r>
            <a:endParaRPr b="0" i="0" sz="1650" u="none" cap="none" strike="noStrike"/>
          </a:p>
        </p:txBody>
      </p:sp>
      <p:sp>
        <p:nvSpPr>
          <p:cNvPr id="130" name="Google Shape;130;p16"/>
          <p:cNvSpPr/>
          <p:nvPr/>
        </p:nvSpPr>
        <p:spPr>
          <a:xfrm>
            <a:off x="1321356" y="4115157"/>
            <a:ext cx="5862161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JWT-based authentication</a:t>
            </a:r>
            <a:endParaRPr b="0" i="0" sz="1650" u="none" cap="none" strike="noStrike"/>
          </a:p>
        </p:txBody>
      </p:sp>
      <p:sp>
        <p:nvSpPr>
          <p:cNvPr id="131" name="Google Shape;131;p16"/>
          <p:cNvSpPr/>
          <p:nvPr/>
        </p:nvSpPr>
        <p:spPr>
          <a:xfrm>
            <a:off x="1321356" y="4525804"/>
            <a:ext cx="5862161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Secure password reset</a:t>
            </a:r>
            <a:endParaRPr b="0" i="0" sz="1650" u="none" cap="none" strike="noStrike"/>
          </a:p>
        </p:txBody>
      </p:sp>
      <p:pic>
        <p:nvPicPr>
          <p:cNvPr descr="preencoded.png" id="132" name="Google Shape;13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46764" y="2496026"/>
            <a:ext cx="526494" cy="526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6"/>
          <p:cNvSpPr/>
          <p:nvPr/>
        </p:nvSpPr>
        <p:spPr>
          <a:xfrm>
            <a:off x="7446764" y="3285768"/>
            <a:ext cx="2340054" cy="292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Comfortaa"/>
              <a:buNone/>
            </a:pPr>
            <a:r>
              <a:rPr b="1" i="0" lang="en-US" sz="18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Book Management</a:t>
            </a:r>
            <a:endParaRPr b="0" i="0" sz="1800" u="none" cap="none" strike="noStrike"/>
          </a:p>
        </p:txBody>
      </p:sp>
      <p:sp>
        <p:nvSpPr>
          <p:cNvPr id="134" name="Google Shape;134;p16"/>
          <p:cNvSpPr/>
          <p:nvPr/>
        </p:nvSpPr>
        <p:spPr>
          <a:xfrm>
            <a:off x="7446764" y="3704511"/>
            <a:ext cx="5862280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CRUD operations for books</a:t>
            </a:r>
            <a:endParaRPr b="0" i="0" sz="1650" u="none" cap="none" strike="noStrike"/>
          </a:p>
        </p:txBody>
      </p:sp>
      <p:sp>
        <p:nvSpPr>
          <p:cNvPr id="135" name="Google Shape;135;p16"/>
          <p:cNvSpPr/>
          <p:nvPr/>
        </p:nvSpPr>
        <p:spPr>
          <a:xfrm>
            <a:off x="7446764" y="4115157"/>
            <a:ext cx="5862280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Search and filter capabilities</a:t>
            </a:r>
            <a:endParaRPr b="0" i="0" sz="1650" u="none" cap="none" strike="noStrike"/>
          </a:p>
        </p:txBody>
      </p:sp>
      <p:sp>
        <p:nvSpPr>
          <p:cNvPr id="136" name="Google Shape;136;p16"/>
          <p:cNvSpPr/>
          <p:nvPr/>
        </p:nvSpPr>
        <p:spPr>
          <a:xfrm>
            <a:off x="7446764" y="4525804"/>
            <a:ext cx="5862280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Availability tracking</a:t>
            </a:r>
            <a:endParaRPr b="0" i="0" sz="1650" u="none" cap="none" strike="noStrike"/>
          </a:p>
        </p:txBody>
      </p:sp>
      <p:pic>
        <p:nvPicPr>
          <p:cNvPr descr="preencoded.png" id="137" name="Google Shape;137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21356" y="5283875"/>
            <a:ext cx="526494" cy="526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6"/>
          <p:cNvSpPr/>
          <p:nvPr/>
        </p:nvSpPr>
        <p:spPr>
          <a:xfrm>
            <a:off x="1321356" y="6073616"/>
            <a:ext cx="2340054" cy="292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Comfortaa"/>
              <a:buNone/>
            </a:pPr>
            <a:r>
              <a:rPr b="1" i="0" lang="en-US" sz="18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Borrowing System</a:t>
            </a:r>
            <a:endParaRPr b="0" i="0" sz="1800" u="none" cap="none" strike="noStrike"/>
          </a:p>
        </p:txBody>
      </p:sp>
      <p:sp>
        <p:nvSpPr>
          <p:cNvPr id="139" name="Google Shape;139;p16"/>
          <p:cNvSpPr/>
          <p:nvPr/>
        </p:nvSpPr>
        <p:spPr>
          <a:xfrm>
            <a:off x="1321356" y="6492359"/>
            <a:ext cx="5862161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Automated due date calculation</a:t>
            </a:r>
            <a:endParaRPr b="0" i="0" sz="1650" u="none" cap="none" strike="noStrike"/>
          </a:p>
        </p:txBody>
      </p:sp>
      <p:sp>
        <p:nvSpPr>
          <p:cNvPr id="140" name="Google Shape;140;p16"/>
          <p:cNvSpPr/>
          <p:nvPr/>
        </p:nvSpPr>
        <p:spPr>
          <a:xfrm>
            <a:off x="1321356" y="6903006"/>
            <a:ext cx="5862161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Overdue notifications</a:t>
            </a:r>
            <a:endParaRPr b="0" i="0" sz="1650" u="none" cap="none" strike="noStrike"/>
          </a:p>
        </p:txBody>
      </p:sp>
      <p:sp>
        <p:nvSpPr>
          <p:cNvPr id="141" name="Google Shape;141;p16"/>
          <p:cNvSpPr/>
          <p:nvPr/>
        </p:nvSpPr>
        <p:spPr>
          <a:xfrm>
            <a:off x="1321356" y="7313652"/>
            <a:ext cx="5862161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Return processing with Command Pattern</a:t>
            </a:r>
            <a:endParaRPr b="0" i="0" sz="1650" u="none" cap="none" strike="noStrike"/>
          </a:p>
        </p:txBody>
      </p:sp>
      <p:pic>
        <p:nvPicPr>
          <p:cNvPr descr="preencoded.png" id="142" name="Google Shape;142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46764" y="5283875"/>
            <a:ext cx="526494" cy="526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6"/>
          <p:cNvSpPr/>
          <p:nvPr/>
        </p:nvSpPr>
        <p:spPr>
          <a:xfrm>
            <a:off x="7446764" y="6073616"/>
            <a:ext cx="2394823" cy="2924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77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Comfortaa"/>
              <a:buNone/>
            </a:pPr>
            <a:r>
              <a:rPr b="1" i="0" lang="en-US" sz="18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Notification System</a:t>
            </a:r>
            <a:endParaRPr b="0" i="0" sz="1800" u="none" cap="none" strike="noStrike"/>
          </a:p>
        </p:txBody>
      </p:sp>
      <p:sp>
        <p:nvSpPr>
          <p:cNvPr id="144" name="Google Shape;144;p16"/>
          <p:cNvSpPr/>
          <p:nvPr/>
        </p:nvSpPr>
        <p:spPr>
          <a:xfrm>
            <a:off x="7446764" y="6492359"/>
            <a:ext cx="5862280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Email for registration, password reset, logins</a:t>
            </a:r>
            <a:endParaRPr b="0" i="0" sz="1650" u="none" cap="none" strike="noStrike"/>
          </a:p>
        </p:txBody>
      </p:sp>
      <p:sp>
        <p:nvSpPr>
          <p:cNvPr id="145" name="Google Shape;145;p16"/>
          <p:cNvSpPr/>
          <p:nvPr/>
        </p:nvSpPr>
        <p:spPr>
          <a:xfrm>
            <a:off x="7446764" y="6903006"/>
            <a:ext cx="5862280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Book borrowing confirmation</a:t>
            </a:r>
            <a:endParaRPr b="0" i="0" sz="1650" u="none" cap="none" strike="noStrike"/>
          </a:p>
        </p:txBody>
      </p:sp>
      <p:sp>
        <p:nvSpPr>
          <p:cNvPr id="146" name="Google Shape;146;p16"/>
          <p:cNvSpPr/>
          <p:nvPr/>
        </p:nvSpPr>
        <p:spPr>
          <a:xfrm>
            <a:off x="7446764" y="7313652"/>
            <a:ext cx="5862280" cy="3369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650"/>
              <a:buFont typeface="Raleway"/>
              <a:buChar char="•"/>
            </a:pPr>
            <a:r>
              <a:rPr b="0" i="0" lang="en-US" sz="16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Return reminders and overdue alerts</a:t>
            </a:r>
            <a:endParaRPr b="0" i="0" sz="1650" u="none" cap="none" strike="noStrike"/>
          </a:p>
        </p:txBody>
      </p:sp>
      <p:sp>
        <p:nvSpPr>
          <p:cNvPr id="147" name="Google Shape;147;p16"/>
          <p:cNvSpPr txBox="1"/>
          <p:nvPr/>
        </p:nvSpPr>
        <p:spPr>
          <a:xfrm>
            <a:off x="12856375" y="7801100"/>
            <a:ext cx="1773900" cy="318600"/>
          </a:xfrm>
          <a:prstGeom prst="rect">
            <a:avLst/>
          </a:prstGeom>
          <a:solidFill>
            <a:srgbClr val="46464A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B1B1E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/>
          <p:nvPr/>
        </p:nvSpPr>
        <p:spPr>
          <a:xfrm>
            <a:off x="1321356" y="820222"/>
            <a:ext cx="5143500" cy="6429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4050"/>
              <a:buFont typeface="Comfortaa"/>
              <a:buNone/>
            </a:pPr>
            <a:r>
              <a:rPr b="1" i="0" lang="en-US" sz="405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Testing Strategy</a:t>
            </a:r>
            <a:endParaRPr b="0" i="0" sz="4050" u="none" cap="none" strike="noStrike"/>
          </a:p>
        </p:txBody>
      </p:sp>
      <p:sp>
        <p:nvSpPr>
          <p:cNvPr id="154" name="Google Shape;154;p17"/>
          <p:cNvSpPr/>
          <p:nvPr/>
        </p:nvSpPr>
        <p:spPr>
          <a:xfrm>
            <a:off x="1321356" y="1926074"/>
            <a:ext cx="11987689" cy="7405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Our rigorous two-layer testing approach ensures the reliability and robustness of LibraryHub, covering both business logic and API interactions.</a:t>
            </a:r>
            <a:endParaRPr b="0" i="0" sz="1800" u="none" cap="none" strike="noStrike"/>
          </a:p>
        </p:txBody>
      </p:sp>
      <p:sp>
        <p:nvSpPr>
          <p:cNvPr id="155" name="Google Shape;155;p17"/>
          <p:cNvSpPr/>
          <p:nvPr/>
        </p:nvSpPr>
        <p:spPr>
          <a:xfrm>
            <a:off x="1321356" y="2927032"/>
            <a:ext cx="1997869" cy="1293495"/>
          </a:xfrm>
          <a:prstGeom prst="roundRect">
            <a:avLst>
              <a:gd fmla="val 26841" name="adj"/>
            </a:avLst>
          </a:pr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56" name="Google Shape;15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7532" y="3411022"/>
            <a:ext cx="325398" cy="325398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7"/>
          <p:cNvSpPr/>
          <p:nvPr/>
        </p:nvSpPr>
        <p:spPr>
          <a:xfrm>
            <a:off x="3550682" y="3158490"/>
            <a:ext cx="2862739" cy="3214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Service Layer Testing</a:t>
            </a:r>
            <a:endParaRPr b="0" i="0" sz="2000" u="none" cap="none" strike="noStrike"/>
          </a:p>
        </p:txBody>
      </p:sp>
      <p:sp>
        <p:nvSpPr>
          <p:cNvPr id="158" name="Google Shape;158;p17"/>
          <p:cNvSpPr/>
          <p:nvPr/>
        </p:nvSpPr>
        <p:spPr>
          <a:xfrm>
            <a:off x="3550682" y="3618786"/>
            <a:ext cx="6386393" cy="3702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JUnit + Mockito for business logic and edge case validation.</a:t>
            </a:r>
            <a:endParaRPr b="0" i="0" sz="1800" u="none" cap="none" strike="noStrike"/>
          </a:p>
        </p:txBody>
      </p:sp>
      <p:sp>
        <p:nvSpPr>
          <p:cNvPr id="159" name="Google Shape;159;p17"/>
          <p:cNvSpPr/>
          <p:nvPr/>
        </p:nvSpPr>
        <p:spPr>
          <a:xfrm>
            <a:off x="3434953" y="4205288"/>
            <a:ext cx="9758363" cy="15240"/>
          </a:xfrm>
          <a:prstGeom prst="roundRect">
            <a:avLst>
              <a:gd fmla="val 2278128" name="adj"/>
            </a:avLst>
          </a:prstGeom>
          <a:solidFill>
            <a:srgbClr val="5F5F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1321356" y="4336256"/>
            <a:ext cx="3995857" cy="1293495"/>
          </a:xfrm>
          <a:prstGeom prst="roundRect">
            <a:avLst>
              <a:gd fmla="val 26841" name="adj"/>
            </a:avLst>
          </a:pr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1" name="Google Shape;16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56585" y="4820245"/>
            <a:ext cx="325398" cy="325398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7"/>
          <p:cNvSpPr/>
          <p:nvPr/>
        </p:nvSpPr>
        <p:spPr>
          <a:xfrm>
            <a:off x="5548670" y="4567714"/>
            <a:ext cx="3229451" cy="3214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Controller Layer Testing</a:t>
            </a:r>
            <a:endParaRPr b="0" i="0" sz="2000" u="none" cap="none" strike="noStrike"/>
          </a:p>
        </p:txBody>
      </p:sp>
      <p:sp>
        <p:nvSpPr>
          <p:cNvPr id="163" name="Google Shape;163;p17"/>
          <p:cNvSpPr/>
          <p:nvPr/>
        </p:nvSpPr>
        <p:spPr>
          <a:xfrm>
            <a:off x="5548670" y="5028009"/>
            <a:ext cx="6045637" cy="3702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API endpoint validation and request/response handling.</a:t>
            </a:r>
            <a:endParaRPr b="0" i="0" sz="1800" u="none" cap="none" strike="noStrike"/>
          </a:p>
        </p:txBody>
      </p:sp>
      <p:sp>
        <p:nvSpPr>
          <p:cNvPr id="164" name="Google Shape;164;p17"/>
          <p:cNvSpPr/>
          <p:nvPr/>
        </p:nvSpPr>
        <p:spPr>
          <a:xfrm>
            <a:off x="5432941" y="5614511"/>
            <a:ext cx="7760375" cy="15240"/>
          </a:xfrm>
          <a:prstGeom prst="roundRect">
            <a:avLst>
              <a:gd fmla="val 2278128" name="adj"/>
            </a:avLst>
          </a:prstGeom>
          <a:solidFill>
            <a:srgbClr val="5F5F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7"/>
          <p:cNvSpPr/>
          <p:nvPr/>
        </p:nvSpPr>
        <p:spPr>
          <a:xfrm>
            <a:off x="1321356" y="5745480"/>
            <a:ext cx="5993844" cy="1663779"/>
          </a:xfrm>
          <a:prstGeom prst="roundRect">
            <a:avLst>
              <a:gd fmla="val 20867" name="adj"/>
            </a:avLst>
          </a:pr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66" name="Google Shape;166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55519" y="6414611"/>
            <a:ext cx="325398" cy="325398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7"/>
          <p:cNvSpPr/>
          <p:nvPr/>
        </p:nvSpPr>
        <p:spPr>
          <a:xfrm>
            <a:off x="7546658" y="5976938"/>
            <a:ext cx="2571750" cy="3214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Mocking Strategy</a:t>
            </a:r>
            <a:endParaRPr b="0" i="0" sz="2000" u="none" cap="none" strike="noStrike"/>
          </a:p>
        </p:txBody>
      </p:sp>
      <p:sp>
        <p:nvSpPr>
          <p:cNvPr id="168" name="Google Shape;168;p17"/>
          <p:cNvSpPr/>
          <p:nvPr/>
        </p:nvSpPr>
        <p:spPr>
          <a:xfrm>
            <a:off x="7546658" y="6437233"/>
            <a:ext cx="5530929" cy="7405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800"/>
              <a:buFont typeface="Raleway"/>
              <a:buNone/>
            </a:pPr>
            <a:r>
              <a:rPr b="0" i="0" lang="en-US" sz="18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Mockito for external dependencies, simulated email service, and isolated database operations.</a:t>
            </a:r>
            <a:endParaRPr b="0" i="0" sz="1800" u="none" cap="none" strike="noStrike"/>
          </a:p>
        </p:txBody>
      </p:sp>
      <p:sp>
        <p:nvSpPr>
          <p:cNvPr id="169" name="Google Shape;169;p17"/>
          <p:cNvSpPr txBox="1"/>
          <p:nvPr/>
        </p:nvSpPr>
        <p:spPr>
          <a:xfrm>
            <a:off x="12856375" y="7801100"/>
            <a:ext cx="1773900" cy="318600"/>
          </a:xfrm>
          <a:prstGeom prst="rect">
            <a:avLst/>
          </a:prstGeom>
          <a:solidFill>
            <a:srgbClr val="46464A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B1B1E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"/>
          <p:cNvSpPr/>
          <p:nvPr/>
        </p:nvSpPr>
        <p:spPr>
          <a:xfrm>
            <a:off x="1321356" y="624483"/>
            <a:ext cx="6461760" cy="6307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16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3950"/>
              <a:buFont typeface="Comfortaa"/>
              <a:buNone/>
            </a:pPr>
            <a:r>
              <a:rPr b="1" i="0" lang="en-US" sz="395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Security Implementation</a:t>
            </a:r>
            <a:endParaRPr b="0" i="0" sz="3950" u="none" cap="none" strike="noStrike"/>
          </a:p>
        </p:txBody>
      </p:sp>
      <p:sp>
        <p:nvSpPr>
          <p:cNvPr id="176" name="Google Shape;176;p18"/>
          <p:cNvSpPr/>
          <p:nvPr/>
        </p:nvSpPr>
        <p:spPr>
          <a:xfrm>
            <a:off x="1321356" y="1709499"/>
            <a:ext cx="11987689" cy="7267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750"/>
              <a:buFont typeface="Raleway"/>
              <a:buNone/>
            </a:pPr>
            <a:r>
              <a:rPr b="0" i="0" lang="en-US" sz="17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Security is paramount in LibraryHub, implemented through a multi-faceted approach to protect user data and control access.</a:t>
            </a:r>
            <a:endParaRPr b="0" i="0" sz="1750" u="none" cap="none" strike="noStrike"/>
          </a:p>
        </p:txBody>
      </p:sp>
      <p:sp>
        <p:nvSpPr>
          <p:cNvPr id="177" name="Google Shape;177;p18"/>
          <p:cNvSpPr/>
          <p:nvPr/>
        </p:nvSpPr>
        <p:spPr>
          <a:xfrm>
            <a:off x="1321356" y="3032403"/>
            <a:ext cx="5880259" cy="2003703"/>
          </a:xfrm>
          <a:prstGeom prst="roundRect">
            <a:avLst>
              <a:gd fmla="val 7302" name="adj"/>
            </a:avLst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8"/>
          <p:cNvSpPr/>
          <p:nvPr/>
        </p:nvSpPr>
        <p:spPr>
          <a:xfrm>
            <a:off x="1321356" y="3001923"/>
            <a:ext cx="5880259" cy="121920"/>
          </a:xfrm>
          <a:prstGeom prst="roundRect">
            <a:avLst>
              <a:gd fmla="val 279429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8"/>
          <p:cNvSpPr/>
          <p:nvPr/>
        </p:nvSpPr>
        <p:spPr>
          <a:xfrm>
            <a:off x="3920847" y="2691765"/>
            <a:ext cx="681276" cy="681276"/>
          </a:xfrm>
          <a:prstGeom prst="roundRect">
            <a:avLst>
              <a:gd fmla="val 134219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0" name="Google Shape;18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25158" y="2896076"/>
            <a:ext cx="272534" cy="27253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8"/>
          <p:cNvSpPr/>
          <p:nvPr/>
        </p:nvSpPr>
        <p:spPr>
          <a:xfrm>
            <a:off x="1578888" y="3600093"/>
            <a:ext cx="3443883" cy="315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50"/>
              <a:buFont typeface="Comfortaa"/>
              <a:buNone/>
            </a:pPr>
            <a:r>
              <a:rPr b="1" i="0" lang="en-US" sz="195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JWT Token Authentication</a:t>
            </a:r>
            <a:endParaRPr b="0" i="0" sz="1950" u="none" cap="none" strike="noStrike"/>
          </a:p>
        </p:txBody>
      </p:sp>
      <p:sp>
        <p:nvSpPr>
          <p:cNvPr id="182" name="Google Shape;182;p18"/>
          <p:cNvSpPr/>
          <p:nvPr/>
        </p:nvSpPr>
        <p:spPr>
          <a:xfrm>
            <a:off x="1578888" y="4051816"/>
            <a:ext cx="5365194" cy="7267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750"/>
              <a:buFont typeface="Raleway"/>
              <a:buNone/>
            </a:pPr>
            <a:r>
              <a:rPr b="0" i="0" lang="en-US" sz="17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Secure stateless sessions for enhanced protection.</a:t>
            </a:r>
            <a:endParaRPr b="0" i="0" sz="1750" u="none" cap="none" strike="noStrike"/>
          </a:p>
        </p:txBody>
      </p:sp>
      <p:sp>
        <p:nvSpPr>
          <p:cNvPr id="183" name="Google Shape;183;p18"/>
          <p:cNvSpPr/>
          <p:nvPr/>
        </p:nvSpPr>
        <p:spPr>
          <a:xfrm>
            <a:off x="7428667" y="3032403"/>
            <a:ext cx="5880378" cy="2003703"/>
          </a:xfrm>
          <a:prstGeom prst="roundRect">
            <a:avLst>
              <a:gd fmla="val 7302" name="adj"/>
            </a:avLst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>
            <a:off x="7428667" y="3001923"/>
            <a:ext cx="5880378" cy="121920"/>
          </a:xfrm>
          <a:prstGeom prst="roundRect">
            <a:avLst>
              <a:gd fmla="val 279429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8"/>
          <p:cNvSpPr/>
          <p:nvPr/>
        </p:nvSpPr>
        <p:spPr>
          <a:xfrm>
            <a:off x="10028158" y="2691765"/>
            <a:ext cx="681276" cy="681276"/>
          </a:xfrm>
          <a:prstGeom prst="roundRect">
            <a:avLst>
              <a:gd fmla="val 134219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6" name="Google Shape;186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232469" y="2896076"/>
            <a:ext cx="272534" cy="272534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8"/>
          <p:cNvSpPr/>
          <p:nvPr/>
        </p:nvSpPr>
        <p:spPr>
          <a:xfrm>
            <a:off x="7686199" y="3600093"/>
            <a:ext cx="3514011" cy="315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50"/>
              <a:buFont typeface="Comfortaa"/>
              <a:buNone/>
            </a:pPr>
            <a:r>
              <a:rPr b="1" i="0" lang="en-US" sz="195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Role-Based Access Control</a:t>
            </a:r>
            <a:endParaRPr b="0" i="0" sz="1950" u="none" cap="none" strike="noStrike"/>
          </a:p>
        </p:txBody>
      </p:sp>
      <p:sp>
        <p:nvSpPr>
          <p:cNvPr id="188" name="Google Shape;188;p18"/>
          <p:cNvSpPr/>
          <p:nvPr/>
        </p:nvSpPr>
        <p:spPr>
          <a:xfrm>
            <a:off x="7686199" y="4051816"/>
            <a:ext cx="5365313" cy="7267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750"/>
              <a:buFont typeface="Raleway"/>
              <a:buNone/>
            </a:pPr>
            <a:r>
              <a:rPr b="0" i="0" lang="en-US" sz="17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Admin (full access), Librarian (management), Member (browsing/borrowing).</a:t>
            </a:r>
            <a:endParaRPr b="0" i="0" sz="1750" u="none" cap="none" strike="noStrike"/>
          </a:p>
        </p:txBody>
      </p:sp>
      <p:sp>
        <p:nvSpPr>
          <p:cNvPr id="189" name="Google Shape;189;p18"/>
          <p:cNvSpPr/>
          <p:nvPr/>
        </p:nvSpPr>
        <p:spPr>
          <a:xfrm>
            <a:off x="1321356" y="5603796"/>
            <a:ext cx="5880259" cy="2003703"/>
          </a:xfrm>
          <a:prstGeom prst="roundRect">
            <a:avLst>
              <a:gd fmla="val 7302" name="adj"/>
            </a:avLst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8"/>
          <p:cNvSpPr/>
          <p:nvPr/>
        </p:nvSpPr>
        <p:spPr>
          <a:xfrm>
            <a:off x="1321356" y="5573316"/>
            <a:ext cx="5880259" cy="121920"/>
          </a:xfrm>
          <a:prstGeom prst="roundRect">
            <a:avLst>
              <a:gd fmla="val 279429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8"/>
          <p:cNvSpPr/>
          <p:nvPr/>
        </p:nvSpPr>
        <p:spPr>
          <a:xfrm>
            <a:off x="3920847" y="5263158"/>
            <a:ext cx="681276" cy="681276"/>
          </a:xfrm>
          <a:prstGeom prst="roundRect">
            <a:avLst>
              <a:gd fmla="val 134219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2" name="Google Shape;192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25158" y="5467469"/>
            <a:ext cx="272534" cy="272534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8"/>
          <p:cNvSpPr/>
          <p:nvPr/>
        </p:nvSpPr>
        <p:spPr>
          <a:xfrm>
            <a:off x="1578888" y="6171486"/>
            <a:ext cx="2765227" cy="315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50"/>
              <a:buFont typeface="Comfortaa"/>
              <a:buNone/>
            </a:pPr>
            <a:r>
              <a:rPr b="1" i="0" lang="en-US" sz="195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Password Encryption</a:t>
            </a:r>
            <a:endParaRPr b="0" i="0" sz="1950" u="none" cap="none" strike="noStrike"/>
          </a:p>
        </p:txBody>
      </p:sp>
      <p:sp>
        <p:nvSpPr>
          <p:cNvPr id="194" name="Google Shape;194;p18"/>
          <p:cNvSpPr/>
          <p:nvPr/>
        </p:nvSpPr>
        <p:spPr>
          <a:xfrm>
            <a:off x="1578888" y="6623209"/>
            <a:ext cx="5365194" cy="3633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750"/>
              <a:buFont typeface="Raleway"/>
              <a:buNone/>
            </a:pPr>
            <a:r>
              <a:rPr b="0" i="0" lang="en-US" sz="17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BCrypt hashing for robust password security.</a:t>
            </a:r>
            <a:endParaRPr b="0" i="0" sz="1750" u="none" cap="none" strike="noStrike"/>
          </a:p>
        </p:txBody>
      </p:sp>
      <p:sp>
        <p:nvSpPr>
          <p:cNvPr id="195" name="Google Shape;195;p18"/>
          <p:cNvSpPr/>
          <p:nvPr/>
        </p:nvSpPr>
        <p:spPr>
          <a:xfrm>
            <a:off x="7428667" y="5603796"/>
            <a:ext cx="5880378" cy="2003703"/>
          </a:xfrm>
          <a:prstGeom prst="roundRect">
            <a:avLst>
              <a:gd fmla="val 7302" name="adj"/>
            </a:avLst>
          </a:prstGeom>
          <a:solidFill>
            <a:srgbClr val="27272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"/>
          <p:cNvSpPr/>
          <p:nvPr/>
        </p:nvSpPr>
        <p:spPr>
          <a:xfrm>
            <a:off x="7428667" y="5573316"/>
            <a:ext cx="5880378" cy="121920"/>
          </a:xfrm>
          <a:prstGeom prst="roundRect">
            <a:avLst>
              <a:gd fmla="val 279429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"/>
          <p:cNvSpPr/>
          <p:nvPr/>
        </p:nvSpPr>
        <p:spPr>
          <a:xfrm>
            <a:off x="10028158" y="5263158"/>
            <a:ext cx="681276" cy="681276"/>
          </a:xfrm>
          <a:prstGeom prst="roundRect">
            <a:avLst>
              <a:gd fmla="val 134219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8" name="Google Shape;198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232469" y="5467469"/>
            <a:ext cx="272534" cy="272534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18"/>
          <p:cNvSpPr/>
          <p:nvPr/>
        </p:nvSpPr>
        <p:spPr>
          <a:xfrm>
            <a:off x="7686199" y="6171486"/>
            <a:ext cx="2850713" cy="3155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50"/>
              <a:buFont typeface="Comfortaa"/>
              <a:buNone/>
            </a:pPr>
            <a:r>
              <a:rPr b="1" i="0" lang="en-US" sz="195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Session Management</a:t>
            </a:r>
            <a:endParaRPr b="0" i="0" sz="1950" u="none" cap="none" strike="noStrike"/>
          </a:p>
        </p:txBody>
      </p:sp>
      <p:sp>
        <p:nvSpPr>
          <p:cNvPr id="200" name="Google Shape;200;p18"/>
          <p:cNvSpPr/>
          <p:nvPr/>
        </p:nvSpPr>
        <p:spPr>
          <a:xfrm>
            <a:off x="7686199" y="6623209"/>
            <a:ext cx="5365313" cy="7267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750"/>
              <a:buFont typeface="Raleway"/>
              <a:buNone/>
            </a:pPr>
            <a:r>
              <a:rPr b="0" i="0" lang="en-US" sz="175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Token expiration and validation for secure sessions.</a:t>
            </a:r>
            <a:endParaRPr b="0" i="0" sz="1750" u="none" cap="none" strike="noStrike"/>
          </a:p>
        </p:txBody>
      </p:sp>
      <p:sp>
        <p:nvSpPr>
          <p:cNvPr id="201" name="Google Shape;201;p18"/>
          <p:cNvSpPr txBox="1"/>
          <p:nvPr/>
        </p:nvSpPr>
        <p:spPr>
          <a:xfrm>
            <a:off x="12856375" y="7801100"/>
            <a:ext cx="1773900" cy="318600"/>
          </a:xfrm>
          <a:prstGeom prst="rect">
            <a:avLst/>
          </a:prstGeom>
          <a:solidFill>
            <a:srgbClr val="46464A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B1B1E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7" name="Google Shape;20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9"/>
          <p:cNvSpPr/>
          <p:nvPr/>
        </p:nvSpPr>
        <p:spPr>
          <a:xfrm>
            <a:off x="674846" y="630317"/>
            <a:ext cx="4285298" cy="5355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73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3350"/>
              <a:buFont typeface="Comfortaa"/>
              <a:buNone/>
            </a:pPr>
            <a:r>
              <a:rPr b="1" i="0" lang="en-US" sz="335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Key Components</a:t>
            </a:r>
            <a:endParaRPr b="0" i="0" sz="3350" u="none" cap="none" strike="noStrike"/>
          </a:p>
        </p:txBody>
      </p:sp>
      <p:sp>
        <p:nvSpPr>
          <p:cNvPr id="209" name="Google Shape;209;p19"/>
          <p:cNvSpPr/>
          <p:nvPr/>
        </p:nvSpPr>
        <p:spPr>
          <a:xfrm>
            <a:off x="674846" y="1455063"/>
            <a:ext cx="7794308" cy="617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LibraryHub is structured around distinct backend services, a user-friendly frontend, and a well-defined database schema.</a:t>
            </a:r>
            <a:endParaRPr b="0" i="0" sz="1500" u="none" cap="none" strike="noStrike"/>
          </a:p>
        </p:txBody>
      </p:sp>
      <p:sp>
        <p:nvSpPr>
          <p:cNvPr id="210" name="Google Shape;210;p19"/>
          <p:cNvSpPr/>
          <p:nvPr/>
        </p:nvSpPr>
        <p:spPr>
          <a:xfrm>
            <a:off x="674846" y="2481977"/>
            <a:ext cx="2256830" cy="6429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Backend Services</a:t>
            </a:r>
            <a:endParaRPr b="0" i="0" sz="2000" u="none" cap="none" strike="noStrike"/>
          </a:p>
        </p:txBody>
      </p:sp>
      <p:sp>
        <p:nvSpPr>
          <p:cNvPr id="211" name="Google Shape;211;p19"/>
          <p:cNvSpPr/>
          <p:nvPr/>
        </p:nvSpPr>
        <p:spPr>
          <a:xfrm>
            <a:off x="674846" y="3317677"/>
            <a:ext cx="2256830" cy="925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UserService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: Factory pattern for user creation.</a:t>
            </a:r>
            <a:endParaRPr b="0" i="0" sz="1500" u="none" cap="none" strike="noStrike"/>
          </a:p>
        </p:txBody>
      </p:sp>
      <p:sp>
        <p:nvSpPr>
          <p:cNvPr id="212" name="Google Shape;212;p19"/>
          <p:cNvSpPr/>
          <p:nvPr/>
        </p:nvSpPr>
        <p:spPr>
          <a:xfrm>
            <a:off x="674846" y="4310896"/>
            <a:ext cx="2256830" cy="1234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BookService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: Singleton catalogue for book management.</a:t>
            </a:r>
            <a:endParaRPr b="0" i="0" sz="1500" u="none" cap="none" strike="noStrike"/>
          </a:p>
        </p:txBody>
      </p:sp>
      <p:sp>
        <p:nvSpPr>
          <p:cNvPr id="213" name="Google Shape;213;p19"/>
          <p:cNvSpPr/>
          <p:nvPr/>
        </p:nvSpPr>
        <p:spPr>
          <a:xfrm>
            <a:off x="674846" y="5612725"/>
            <a:ext cx="2256830" cy="925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lang="en-US" sz="1500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Borrowing Service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: Strategy pattern for due dates.</a:t>
            </a:r>
            <a:endParaRPr b="0" i="0" sz="1500" u="none" cap="none" strike="noStrike"/>
          </a:p>
        </p:txBody>
      </p:sp>
      <p:sp>
        <p:nvSpPr>
          <p:cNvPr id="214" name="Google Shape;214;p19"/>
          <p:cNvSpPr/>
          <p:nvPr/>
        </p:nvSpPr>
        <p:spPr>
          <a:xfrm>
            <a:off x="674846" y="6841695"/>
            <a:ext cx="2256900" cy="9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NotificationService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: Observer pattern for alerts.</a:t>
            </a:r>
            <a:endParaRPr b="0" i="0" sz="1500" u="none" cap="none" strike="noStrike"/>
          </a:p>
        </p:txBody>
      </p:sp>
      <p:sp>
        <p:nvSpPr>
          <p:cNvPr id="215" name="Google Shape;215;p19"/>
          <p:cNvSpPr/>
          <p:nvPr/>
        </p:nvSpPr>
        <p:spPr>
          <a:xfrm>
            <a:off x="3409831" y="2481977"/>
            <a:ext cx="2256830" cy="6429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Frontend Components</a:t>
            </a:r>
            <a:endParaRPr b="0" i="0" sz="2000" u="none" cap="none" strike="noStrike"/>
          </a:p>
        </p:txBody>
      </p:sp>
      <p:sp>
        <p:nvSpPr>
          <p:cNvPr id="216" name="Google Shape;216;p19"/>
          <p:cNvSpPr/>
          <p:nvPr/>
        </p:nvSpPr>
        <p:spPr>
          <a:xfrm>
            <a:off x="3409831" y="3317677"/>
            <a:ext cx="2256830" cy="9258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Char char="•"/>
            </a:pP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Responsive dashboard (Facade pattern).</a:t>
            </a:r>
            <a:endParaRPr b="0" i="0" sz="1500" u="none" cap="none" strike="noStrike"/>
          </a:p>
        </p:txBody>
      </p:sp>
      <p:sp>
        <p:nvSpPr>
          <p:cNvPr id="217" name="Google Shape;217;p19"/>
          <p:cNvSpPr/>
          <p:nvPr/>
        </p:nvSpPr>
        <p:spPr>
          <a:xfrm>
            <a:off x="3409831" y="4310896"/>
            <a:ext cx="2256830" cy="617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Char char="•"/>
            </a:pP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Real-time notifications.</a:t>
            </a:r>
            <a:endParaRPr b="0" i="0" sz="1500" u="none" cap="none" strike="noStrike"/>
          </a:p>
        </p:txBody>
      </p:sp>
      <p:sp>
        <p:nvSpPr>
          <p:cNvPr id="218" name="Google Shape;218;p19"/>
          <p:cNvSpPr/>
          <p:nvPr/>
        </p:nvSpPr>
        <p:spPr>
          <a:xfrm>
            <a:off x="3409831" y="4995505"/>
            <a:ext cx="2256830" cy="617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Char char="•"/>
            </a:pP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User-friendly book browsing interface.</a:t>
            </a:r>
            <a:endParaRPr b="0" i="0" sz="1500" u="none" cap="none" strike="noStrike"/>
          </a:p>
        </p:txBody>
      </p:sp>
      <p:sp>
        <p:nvSpPr>
          <p:cNvPr id="219" name="Google Shape;219;p19"/>
          <p:cNvSpPr/>
          <p:nvPr/>
        </p:nvSpPr>
        <p:spPr>
          <a:xfrm>
            <a:off x="6144816" y="2481977"/>
            <a:ext cx="2339459" cy="6429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2000"/>
              <a:buFont typeface="Comfortaa"/>
              <a:buNone/>
            </a:pPr>
            <a:r>
              <a:rPr b="1" i="0" lang="en-US" sz="200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Database Schema</a:t>
            </a:r>
            <a:endParaRPr b="0" i="0" sz="2000" u="none" cap="none" strike="noStrike"/>
          </a:p>
        </p:txBody>
      </p:sp>
      <p:sp>
        <p:nvSpPr>
          <p:cNvPr id="220" name="Google Shape;220;p19"/>
          <p:cNvSpPr/>
          <p:nvPr/>
        </p:nvSpPr>
        <p:spPr>
          <a:xfrm>
            <a:off x="6144816" y="3317677"/>
            <a:ext cx="2339459" cy="617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Users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 table: Role differentiation.</a:t>
            </a:r>
            <a:endParaRPr b="0" i="0" sz="1500" u="none" cap="none" strike="noStrike"/>
          </a:p>
        </p:txBody>
      </p:sp>
      <p:sp>
        <p:nvSpPr>
          <p:cNvPr id="221" name="Google Shape;221;p19"/>
          <p:cNvSpPr/>
          <p:nvPr/>
        </p:nvSpPr>
        <p:spPr>
          <a:xfrm>
            <a:off x="6144816" y="4002286"/>
            <a:ext cx="2339459" cy="617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Books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 table: Availability status.</a:t>
            </a:r>
            <a:endParaRPr b="0" i="0" sz="1500" u="none" cap="none" strike="noStrike"/>
          </a:p>
        </p:txBody>
      </p:sp>
      <p:sp>
        <p:nvSpPr>
          <p:cNvPr id="222" name="Google Shape;222;p19"/>
          <p:cNvSpPr/>
          <p:nvPr/>
        </p:nvSpPr>
        <p:spPr>
          <a:xfrm>
            <a:off x="6144816" y="4686895"/>
            <a:ext cx="2339459" cy="6172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Transactions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 table: Borrowing history.</a:t>
            </a:r>
            <a:endParaRPr b="0" i="0" sz="1500" u="none" cap="none" strike="noStrike"/>
          </a:p>
        </p:txBody>
      </p:sp>
      <p:sp>
        <p:nvSpPr>
          <p:cNvPr id="223" name="Google Shape;223;p19"/>
          <p:cNvSpPr/>
          <p:nvPr/>
        </p:nvSpPr>
        <p:spPr>
          <a:xfrm>
            <a:off x="6144816" y="5371505"/>
            <a:ext cx="2339459" cy="308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500"/>
              <a:buFont typeface="Raleway"/>
              <a:buNone/>
            </a:pPr>
            <a:r>
              <a:rPr b="1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Notifications</a:t>
            </a:r>
            <a:r>
              <a:rPr b="0" i="0" lang="en-US" sz="15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 log.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0"/>
          <p:cNvSpPr/>
          <p:nvPr/>
        </p:nvSpPr>
        <p:spPr>
          <a:xfrm>
            <a:off x="1321356" y="1339810"/>
            <a:ext cx="8151257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4300"/>
              <a:buFont typeface="Comfortaa"/>
              <a:buNone/>
            </a:pPr>
            <a:r>
              <a:rPr b="1" i="0" lang="en-US" sz="430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Deployment &amp; Infrastructure</a:t>
            </a:r>
            <a:endParaRPr b="0" i="0" sz="4300" u="none" cap="none" strike="noStrike"/>
          </a:p>
        </p:txBody>
      </p:sp>
      <p:sp>
        <p:nvSpPr>
          <p:cNvPr id="230" name="Google Shape;230;p20"/>
          <p:cNvSpPr/>
          <p:nvPr/>
        </p:nvSpPr>
        <p:spPr>
          <a:xfrm>
            <a:off x="1321356" y="2519363"/>
            <a:ext cx="11987689" cy="7900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Raleway"/>
              <a:buNone/>
            </a:pPr>
            <a:r>
              <a:rPr b="0" i="0" lang="en-US" sz="19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LibraryHub is deployed with a focus on high availability and scalability, ensuring a seamless user experience.</a:t>
            </a:r>
            <a:endParaRPr b="0" i="0" sz="1900" u="none" cap="none" strike="noStrike"/>
          </a:p>
        </p:txBody>
      </p:sp>
      <p:sp>
        <p:nvSpPr>
          <p:cNvPr id="231" name="Google Shape;231;p20"/>
          <p:cNvSpPr/>
          <p:nvPr/>
        </p:nvSpPr>
        <p:spPr>
          <a:xfrm>
            <a:off x="1321356" y="3587115"/>
            <a:ext cx="11987689" cy="3302556"/>
          </a:xfrm>
          <a:prstGeom prst="roundRect">
            <a:avLst>
              <a:gd fmla="val 11213" name="adj"/>
            </a:avLst>
          </a:prstGeom>
          <a:solidFill>
            <a:srgbClr val="4646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0"/>
          <p:cNvSpPr/>
          <p:nvPr/>
        </p:nvSpPr>
        <p:spPr>
          <a:xfrm>
            <a:off x="1321356" y="3587115"/>
            <a:ext cx="5993844" cy="1379696"/>
          </a:xfrm>
          <a:prstGeom prst="roundRect">
            <a:avLst>
              <a:gd fmla="val 26842" name="adj"/>
            </a:avLst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0"/>
          <p:cNvSpPr/>
          <p:nvPr/>
        </p:nvSpPr>
        <p:spPr>
          <a:xfrm>
            <a:off x="1568172" y="3833932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50"/>
              <a:buFont typeface="Comfortaa"/>
              <a:buNone/>
            </a:pPr>
            <a:r>
              <a:rPr b="1" i="0" lang="en-US" sz="2450" u="none" cap="none" strike="noStrike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Server</a:t>
            </a:r>
            <a:endParaRPr b="0" i="0" sz="2450" u="none" cap="none" strike="noStrike"/>
          </a:p>
        </p:txBody>
      </p:sp>
      <p:sp>
        <p:nvSpPr>
          <p:cNvPr id="234" name="Google Shape;234;p20"/>
          <p:cNvSpPr/>
          <p:nvPr/>
        </p:nvSpPr>
        <p:spPr>
          <a:xfrm>
            <a:off x="1568172" y="4324945"/>
            <a:ext cx="5129808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Spring Boot embedded Tomcat.</a:t>
            </a:r>
            <a:endParaRPr b="0" i="0" sz="2000" u="none" cap="none" strike="noStrike"/>
          </a:p>
        </p:txBody>
      </p:sp>
      <p:sp>
        <p:nvSpPr>
          <p:cNvPr id="235" name="Google Shape;235;p20"/>
          <p:cNvSpPr/>
          <p:nvPr/>
        </p:nvSpPr>
        <p:spPr>
          <a:xfrm>
            <a:off x="7500400" y="3614440"/>
            <a:ext cx="5993700" cy="1379700"/>
          </a:xfrm>
          <a:prstGeom prst="rect">
            <a:avLst/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0"/>
          <p:cNvSpPr/>
          <p:nvPr/>
        </p:nvSpPr>
        <p:spPr>
          <a:xfrm>
            <a:off x="7315200" y="3587115"/>
            <a:ext cx="30480" cy="1379696"/>
          </a:xfrm>
          <a:prstGeom prst="roundRect">
            <a:avLst>
              <a:gd fmla="val 1215000" name="adj"/>
            </a:avLst>
          </a:prstGeom>
          <a:solidFill>
            <a:srgbClr val="E5C7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0"/>
          <p:cNvSpPr/>
          <p:nvPr/>
        </p:nvSpPr>
        <p:spPr>
          <a:xfrm>
            <a:off x="7932420" y="3833932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50"/>
              <a:buFont typeface="Comfortaa"/>
              <a:buNone/>
            </a:pPr>
            <a:r>
              <a:rPr b="1" i="0" lang="en-US" sz="2450" u="none" cap="none" strike="noStrike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Database</a:t>
            </a:r>
            <a:endParaRPr b="0" i="0" sz="2450" u="none" cap="none" strike="noStrike"/>
          </a:p>
        </p:txBody>
      </p:sp>
      <p:sp>
        <p:nvSpPr>
          <p:cNvPr id="238" name="Google Shape;238;p20"/>
          <p:cNvSpPr/>
          <p:nvPr/>
        </p:nvSpPr>
        <p:spPr>
          <a:xfrm>
            <a:off x="7932420" y="4324945"/>
            <a:ext cx="5129808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MySQL 8.0 for robust data storage.</a:t>
            </a:r>
            <a:endParaRPr b="0" i="0" sz="2000" u="none" cap="none" strike="noStrike"/>
          </a:p>
        </p:txBody>
      </p:sp>
      <p:sp>
        <p:nvSpPr>
          <p:cNvPr id="239" name="Google Shape;239;p20"/>
          <p:cNvSpPr/>
          <p:nvPr/>
        </p:nvSpPr>
        <p:spPr>
          <a:xfrm>
            <a:off x="7006590" y="3968353"/>
            <a:ext cx="617220" cy="617220"/>
          </a:xfrm>
          <a:prstGeom prst="roundRect">
            <a:avLst>
              <a:gd fmla="val 60000" name="adj"/>
            </a:avLst>
          </a:prstGeom>
          <a:solidFill>
            <a:srgbClr val="27272B"/>
          </a:solidFill>
          <a:ln cap="flat" cmpd="sng" w="30475">
            <a:solidFill>
              <a:srgbClr val="E5C7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40" name="Google Shape;24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0895" y="4122658"/>
            <a:ext cx="308610" cy="30861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0"/>
          <p:cNvSpPr/>
          <p:nvPr/>
        </p:nvSpPr>
        <p:spPr>
          <a:xfrm>
            <a:off x="1321356" y="5244111"/>
            <a:ext cx="5993700" cy="1923000"/>
          </a:xfrm>
          <a:prstGeom prst="rect">
            <a:avLst/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0"/>
          <p:cNvSpPr/>
          <p:nvPr/>
        </p:nvSpPr>
        <p:spPr>
          <a:xfrm>
            <a:off x="1321356" y="4966811"/>
            <a:ext cx="5993844" cy="30480"/>
          </a:xfrm>
          <a:prstGeom prst="roundRect">
            <a:avLst>
              <a:gd fmla="val 1215000" name="adj"/>
            </a:avLst>
          </a:prstGeom>
          <a:solidFill>
            <a:srgbClr val="E5C7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0"/>
          <p:cNvSpPr/>
          <p:nvPr/>
        </p:nvSpPr>
        <p:spPr>
          <a:xfrm>
            <a:off x="1568175" y="5237925"/>
            <a:ext cx="2743200" cy="3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50"/>
              <a:buFont typeface="Comfortaa"/>
              <a:buNone/>
            </a:pPr>
            <a:r>
              <a:rPr b="1" i="0" lang="en-US" sz="2450" u="none" cap="none" strike="noStrike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Availability</a:t>
            </a:r>
            <a:endParaRPr b="0" i="0" sz="2450" u="none" cap="none" strike="noStrike"/>
          </a:p>
        </p:txBody>
      </p:sp>
      <p:sp>
        <p:nvSpPr>
          <p:cNvPr id="244" name="Google Shape;244;p20"/>
          <p:cNvSpPr/>
          <p:nvPr/>
        </p:nvSpPr>
        <p:spPr>
          <a:xfrm>
            <a:off x="1568172" y="5985142"/>
            <a:ext cx="5129700" cy="3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24/7 uptime for continuous access.</a:t>
            </a:r>
            <a:endParaRPr b="0" i="0" sz="2000" u="none" cap="none" strike="noStrike"/>
          </a:p>
        </p:txBody>
      </p:sp>
      <p:sp>
        <p:nvSpPr>
          <p:cNvPr id="245" name="Google Shape;245;p20"/>
          <p:cNvSpPr/>
          <p:nvPr/>
        </p:nvSpPr>
        <p:spPr>
          <a:xfrm>
            <a:off x="7500400" y="5299124"/>
            <a:ext cx="5993700" cy="1923000"/>
          </a:xfrm>
          <a:prstGeom prst="rect">
            <a:avLst/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0"/>
          <p:cNvSpPr/>
          <p:nvPr/>
        </p:nvSpPr>
        <p:spPr>
          <a:xfrm>
            <a:off x="7315200" y="4966811"/>
            <a:ext cx="30480" cy="1922859"/>
          </a:xfrm>
          <a:prstGeom prst="roundRect">
            <a:avLst>
              <a:gd fmla="val 1215000" name="adj"/>
            </a:avLst>
          </a:prstGeom>
          <a:solidFill>
            <a:srgbClr val="E5C7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0"/>
          <p:cNvSpPr/>
          <p:nvPr/>
        </p:nvSpPr>
        <p:spPr>
          <a:xfrm>
            <a:off x="7315200" y="4966811"/>
            <a:ext cx="5993844" cy="30480"/>
          </a:xfrm>
          <a:prstGeom prst="roundRect">
            <a:avLst>
              <a:gd fmla="val 1215000" name="adj"/>
            </a:avLst>
          </a:prstGeom>
          <a:solidFill>
            <a:srgbClr val="E5C7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0"/>
          <p:cNvSpPr/>
          <p:nvPr/>
        </p:nvSpPr>
        <p:spPr>
          <a:xfrm>
            <a:off x="7932420" y="5213628"/>
            <a:ext cx="27432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50"/>
              <a:buFont typeface="Comfortaa"/>
              <a:buNone/>
            </a:pPr>
            <a:r>
              <a:rPr b="1" i="0" lang="en-US" sz="2450" u="none" cap="none" strike="noStrike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Scalability</a:t>
            </a:r>
            <a:endParaRPr b="0" i="0" sz="2450" u="none" cap="none" strike="noStrike"/>
          </a:p>
        </p:txBody>
      </p:sp>
      <p:sp>
        <p:nvSpPr>
          <p:cNvPr id="249" name="Google Shape;249;p20"/>
          <p:cNvSpPr/>
          <p:nvPr/>
        </p:nvSpPr>
        <p:spPr>
          <a:xfrm>
            <a:off x="7932420" y="5704642"/>
            <a:ext cx="5129808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Raleway"/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Stateless architecture for horizontal scaling.</a:t>
            </a:r>
            <a:endParaRPr b="0" i="0" sz="2000" u="none" cap="none" strike="noStrike"/>
          </a:p>
        </p:txBody>
      </p:sp>
      <p:sp>
        <p:nvSpPr>
          <p:cNvPr id="250" name="Google Shape;250;p20"/>
          <p:cNvSpPr/>
          <p:nvPr/>
        </p:nvSpPr>
        <p:spPr>
          <a:xfrm>
            <a:off x="7932420" y="6247805"/>
            <a:ext cx="5129808" cy="3950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</a:pPr>
            <a:r>
              <a:t/>
            </a:r>
            <a:endParaRPr b="0" i="0" sz="1900" u="none" cap="none" strike="noStrike"/>
          </a:p>
        </p:txBody>
      </p:sp>
      <p:sp>
        <p:nvSpPr>
          <p:cNvPr id="251" name="Google Shape;251;p20"/>
          <p:cNvSpPr/>
          <p:nvPr/>
        </p:nvSpPr>
        <p:spPr>
          <a:xfrm>
            <a:off x="7006590" y="5619631"/>
            <a:ext cx="617220" cy="617220"/>
          </a:xfrm>
          <a:prstGeom prst="roundRect">
            <a:avLst>
              <a:gd fmla="val 60000" name="adj"/>
            </a:avLst>
          </a:prstGeom>
          <a:solidFill>
            <a:srgbClr val="27272B"/>
          </a:solidFill>
          <a:ln cap="flat" cmpd="sng" w="30475">
            <a:solidFill>
              <a:srgbClr val="E5C73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2" name="Google Shape;252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60895" y="5773936"/>
            <a:ext cx="308610" cy="30861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0"/>
          <p:cNvSpPr txBox="1"/>
          <p:nvPr/>
        </p:nvSpPr>
        <p:spPr>
          <a:xfrm>
            <a:off x="12856375" y="7801100"/>
            <a:ext cx="1773900" cy="318600"/>
          </a:xfrm>
          <a:prstGeom prst="rect">
            <a:avLst/>
          </a:prstGeom>
          <a:solidFill>
            <a:srgbClr val="46464A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B1B1E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"/>
          <p:cNvSpPr/>
          <p:nvPr/>
        </p:nvSpPr>
        <p:spPr>
          <a:xfrm>
            <a:off x="1321356" y="676037"/>
            <a:ext cx="6316861" cy="681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82"/>
              </a:lnSpc>
              <a:spcBef>
                <a:spcPts val="0"/>
              </a:spcBef>
              <a:spcAft>
                <a:spcPts val="0"/>
              </a:spcAft>
              <a:buClr>
                <a:srgbClr val="FFE14D"/>
              </a:buClr>
              <a:buSzPts val="4250"/>
              <a:buFont typeface="Comfortaa"/>
              <a:buNone/>
            </a:pPr>
            <a:r>
              <a:rPr b="1" i="0" lang="en-US" sz="4250" u="none" cap="none" strike="noStrike">
                <a:solidFill>
                  <a:srgbClr val="FFE14D"/>
                </a:solidFill>
                <a:latin typeface="Comfortaa"/>
                <a:ea typeface="Comfortaa"/>
                <a:cs typeface="Comfortaa"/>
                <a:sym typeface="Comfortaa"/>
              </a:rPr>
              <a:t>Future Enhancements</a:t>
            </a:r>
            <a:endParaRPr b="0" i="0" sz="4250" u="none" cap="none" strike="noStrike"/>
          </a:p>
        </p:txBody>
      </p:sp>
      <p:sp>
        <p:nvSpPr>
          <p:cNvPr id="260" name="Google Shape;260;p21"/>
          <p:cNvSpPr/>
          <p:nvPr/>
        </p:nvSpPr>
        <p:spPr>
          <a:xfrm>
            <a:off x="1321356" y="1849041"/>
            <a:ext cx="11987689" cy="7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Raleway"/>
              <a:buNone/>
            </a:pPr>
            <a:r>
              <a:rPr b="0" i="0" lang="en-US" sz="19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We envision several exciting future enhancements to further enrich the LibraryHub experience and expand its capabilities.</a:t>
            </a:r>
            <a:endParaRPr b="0" i="0" sz="1900" u="none" cap="none" strike="noStrike"/>
          </a:p>
        </p:txBody>
      </p:sp>
      <p:sp>
        <p:nvSpPr>
          <p:cNvPr id="261" name="Google Shape;261;p21"/>
          <p:cNvSpPr/>
          <p:nvPr/>
        </p:nvSpPr>
        <p:spPr>
          <a:xfrm>
            <a:off x="1321356" y="2910721"/>
            <a:ext cx="245507" cy="306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Comfortaa"/>
              <a:buNone/>
            </a:pPr>
            <a:r>
              <a:rPr b="0" i="0" lang="en-US" sz="19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1</a:t>
            </a:r>
            <a:endParaRPr b="0" i="0" sz="1900" u="none" cap="none" strike="noStrike"/>
          </a:p>
        </p:txBody>
      </p:sp>
      <p:sp>
        <p:nvSpPr>
          <p:cNvPr id="262" name="Google Shape;262;p21"/>
          <p:cNvSpPr/>
          <p:nvPr/>
        </p:nvSpPr>
        <p:spPr>
          <a:xfrm>
            <a:off x="1321356" y="3297436"/>
            <a:ext cx="3832146" cy="30480"/>
          </a:xfrm>
          <a:prstGeom prst="rect">
            <a:avLst/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1"/>
          <p:cNvSpPr/>
          <p:nvPr/>
        </p:nvSpPr>
        <p:spPr>
          <a:xfrm>
            <a:off x="1321356" y="3481149"/>
            <a:ext cx="2727960" cy="3408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100"/>
              <a:buFont typeface="Comfortaa"/>
              <a:buNone/>
            </a:pPr>
            <a:r>
              <a:rPr b="1" i="0" lang="en-US" sz="21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Mobile Application</a:t>
            </a:r>
            <a:endParaRPr b="0" i="0" sz="2100" u="none" cap="none" strike="noStrike"/>
          </a:p>
        </p:txBody>
      </p:sp>
      <p:sp>
        <p:nvSpPr>
          <p:cNvPr id="264" name="Google Shape;264;p21"/>
          <p:cNvSpPr/>
          <p:nvPr/>
        </p:nvSpPr>
        <p:spPr>
          <a:xfrm>
            <a:off x="1321356" y="3969306"/>
            <a:ext cx="3832146" cy="7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Raleway"/>
              <a:buNone/>
            </a:pPr>
            <a:r>
              <a:rPr b="0" i="0" lang="en-US" sz="19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Develop a native app using React Native or Flutter.</a:t>
            </a:r>
            <a:endParaRPr b="0" i="0" sz="1900" u="none" cap="none" strike="noStrike"/>
          </a:p>
        </p:txBody>
      </p:sp>
      <p:sp>
        <p:nvSpPr>
          <p:cNvPr id="265" name="Google Shape;265;p21"/>
          <p:cNvSpPr/>
          <p:nvPr/>
        </p:nvSpPr>
        <p:spPr>
          <a:xfrm>
            <a:off x="5399008" y="2910721"/>
            <a:ext cx="2454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Comfortaa"/>
              <a:buNone/>
            </a:pPr>
            <a:r>
              <a:rPr lang="en-US" sz="1900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2</a:t>
            </a:r>
            <a:endParaRPr b="0" i="0" sz="1900" u="none" cap="none" strike="noStrike"/>
          </a:p>
        </p:txBody>
      </p:sp>
      <p:sp>
        <p:nvSpPr>
          <p:cNvPr id="266" name="Google Shape;266;p21"/>
          <p:cNvSpPr/>
          <p:nvPr/>
        </p:nvSpPr>
        <p:spPr>
          <a:xfrm>
            <a:off x="5399008" y="3297436"/>
            <a:ext cx="3832265" cy="30480"/>
          </a:xfrm>
          <a:prstGeom prst="rect">
            <a:avLst/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1"/>
          <p:cNvSpPr/>
          <p:nvPr/>
        </p:nvSpPr>
        <p:spPr>
          <a:xfrm>
            <a:off x="5399046" y="3478112"/>
            <a:ext cx="3832200" cy="6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100"/>
              <a:buFont typeface="Comfortaa"/>
              <a:buNone/>
            </a:pPr>
            <a:r>
              <a:rPr b="1" i="0" lang="en-US" sz="21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Advanced Analytics Dashboard</a:t>
            </a:r>
            <a:endParaRPr b="0" i="0" sz="2100" u="none" cap="none" strike="noStrike"/>
          </a:p>
        </p:txBody>
      </p:sp>
      <p:sp>
        <p:nvSpPr>
          <p:cNvPr id="268" name="Google Shape;268;p21"/>
          <p:cNvSpPr/>
          <p:nvPr/>
        </p:nvSpPr>
        <p:spPr>
          <a:xfrm>
            <a:off x="5399008" y="4310182"/>
            <a:ext cx="3832265" cy="7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Raleway"/>
              <a:buNone/>
            </a:pPr>
            <a:r>
              <a:rPr b="0" i="0" lang="en-US" sz="19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Implement detailed usage statistics and insights.</a:t>
            </a:r>
            <a:endParaRPr b="0" i="0" sz="1900" u="none" cap="none" strike="noStrike"/>
          </a:p>
        </p:txBody>
      </p:sp>
      <p:sp>
        <p:nvSpPr>
          <p:cNvPr id="269" name="Google Shape;269;p21"/>
          <p:cNvSpPr/>
          <p:nvPr/>
        </p:nvSpPr>
        <p:spPr>
          <a:xfrm>
            <a:off x="9476780" y="2910721"/>
            <a:ext cx="245507" cy="306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Comfortaa"/>
              <a:buNone/>
            </a:pPr>
            <a:r>
              <a:rPr lang="en-US" sz="1900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3</a:t>
            </a:r>
            <a:endParaRPr b="0" i="0" sz="1900" u="none" cap="none" strike="noStrike"/>
          </a:p>
        </p:txBody>
      </p:sp>
      <p:sp>
        <p:nvSpPr>
          <p:cNvPr id="270" name="Google Shape;270;p21"/>
          <p:cNvSpPr/>
          <p:nvPr/>
        </p:nvSpPr>
        <p:spPr>
          <a:xfrm>
            <a:off x="9476780" y="3297436"/>
            <a:ext cx="3832146" cy="30480"/>
          </a:xfrm>
          <a:prstGeom prst="rect">
            <a:avLst/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1"/>
          <p:cNvSpPr/>
          <p:nvPr/>
        </p:nvSpPr>
        <p:spPr>
          <a:xfrm>
            <a:off x="9476780" y="3481149"/>
            <a:ext cx="3832146" cy="6817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100"/>
              <a:buFont typeface="Comfortaa"/>
              <a:buNone/>
            </a:pPr>
            <a:r>
              <a:rPr b="1" i="0" lang="en-US" sz="21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Digital Book Reader Integration</a:t>
            </a:r>
            <a:endParaRPr b="0" i="0" sz="2100" u="none" cap="none" strike="noStrike"/>
          </a:p>
        </p:txBody>
      </p:sp>
      <p:sp>
        <p:nvSpPr>
          <p:cNvPr id="272" name="Google Shape;272;p21"/>
          <p:cNvSpPr/>
          <p:nvPr/>
        </p:nvSpPr>
        <p:spPr>
          <a:xfrm>
            <a:off x="9476780" y="4310182"/>
            <a:ext cx="3832146" cy="7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Raleway"/>
              <a:buNone/>
            </a:pPr>
            <a:r>
              <a:rPr b="0" i="0" lang="en-US" sz="19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Seamlessly integrate with e-readers for digital content.</a:t>
            </a:r>
            <a:endParaRPr b="0" i="0" sz="1900" u="none" cap="none" strike="noStrike"/>
          </a:p>
        </p:txBody>
      </p:sp>
      <p:sp>
        <p:nvSpPr>
          <p:cNvPr id="273" name="Google Shape;273;p21"/>
          <p:cNvSpPr/>
          <p:nvPr/>
        </p:nvSpPr>
        <p:spPr>
          <a:xfrm>
            <a:off x="1321356" y="5525333"/>
            <a:ext cx="245507" cy="3068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Comfortaa"/>
              <a:buNone/>
            </a:pPr>
            <a:r>
              <a:rPr lang="en-US" sz="1900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4</a:t>
            </a:r>
            <a:endParaRPr b="0" i="0" sz="1900" u="none" cap="none" strike="noStrike"/>
          </a:p>
        </p:txBody>
      </p:sp>
      <p:sp>
        <p:nvSpPr>
          <p:cNvPr id="274" name="Google Shape;274;p21"/>
          <p:cNvSpPr/>
          <p:nvPr/>
        </p:nvSpPr>
        <p:spPr>
          <a:xfrm>
            <a:off x="1321356" y="5912048"/>
            <a:ext cx="5870972" cy="30480"/>
          </a:xfrm>
          <a:prstGeom prst="rect">
            <a:avLst/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1"/>
          <p:cNvSpPr/>
          <p:nvPr/>
        </p:nvSpPr>
        <p:spPr>
          <a:xfrm>
            <a:off x="1321356" y="6092837"/>
            <a:ext cx="3568200" cy="3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100"/>
              <a:buFont typeface="Comfortaa"/>
              <a:buNone/>
            </a:pPr>
            <a:r>
              <a:rPr b="1" i="0" lang="en-US" sz="21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Recommendation Engine</a:t>
            </a:r>
            <a:endParaRPr b="0" i="0" sz="2100" u="none" cap="none" strike="noStrike"/>
          </a:p>
        </p:txBody>
      </p:sp>
      <p:sp>
        <p:nvSpPr>
          <p:cNvPr id="276" name="Google Shape;276;p21"/>
          <p:cNvSpPr/>
          <p:nvPr/>
        </p:nvSpPr>
        <p:spPr>
          <a:xfrm>
            <a:off x="1321356" y="6583918"/>
            <a:ext cx="5870972" cy="7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Raleway"/>
              <a:buNone/>
            </a:pPr>
            <a:r>
              <a:rPr b="0" i="0" lang="en-US" sz="19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Utilize Machine Learning for personalized book suggestions.</a:t>
            </a:r>
            <a:endParaRPr b="0" i="0" sz="1900" u="none" cap="none" strike="noStrike"/>
          </a:p>
        </p:txBody>
      </p:sp>
      <p:sp>
        <p:nvSpPr>
          <p:cNvPr id="277" name="Google Shape;277;p21"/>
          <p:cNvSpPr/>
          <p:nvPr/>
        </p:nvSpPr>
        <p:spPr>
          <a:xfrm>
            <a:off x="7437834" y="5525333"/>
            <a:ext cx="2454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Comfortaa"/>
              <a:buNone/>
            </a:pPr>
            <a:r>
              <a:rPr lang="en-US" sz="1900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5</a:t>
            </a:r>
            <a:endParaRPr b="0" i="0" sz="1900" u="none" cap="none" strike="noStrike"/>
          </a:p>
        </p:txBody>
      </p:sp>
      <p:sp>
        <p:nvSpPr>
          <p:cNvPr id="278" name="Google Shape;278;p21"/>
          <p:cNvSpPr/>
          <p:nvPr/>
        </p:nvSpPr>
        <p:spPr>
          <a:xfrm>
            <a:off x="7437834" y="5912048"/>
            <a:ext cx="5871091" cy="30480"/>
          </a:xfrm>
          <a:prstGeom prst="rect">
            <a:avLst/>
          </a:prstGeom>
          <a:solidFill>
            <a:srgbClr val="FFE1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1"/>
          <p:cNvSpPr/>
          <p:nvPr/>
        </p:nvSpPr>
        <p:spPr>
          <a:xfrm>
            <a:off x="7437825" y="6016178"/>
            <a:ext cx="25275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2100"/>
              <a:buFont typeface="Comfortaa"/>
              <a:buNone/>
            </a:pPr>
            <a:r>
              <a:rPr b="1" i="0" lang="en-US" sz="2100" u="none" cap="none" strike="noStrike">
                <a:solidFill>
                  <a:srgbClr val="D7D4CC"/>
                </a:solidFill>
                <a:latin typeface="Comfortaa"/>
                <a:ea typeface="Comfortaa"/>
                <a:cs typeface="Comfortaa"/>
                <a:sym typeface="Comfortaa"/>
              </a:rPr>
              <a:t>Social Features</a:t>
            </a:r>
            <a:endParaRPr b="0" i="0" sz="2100" u="none" cap="none" strike="noStrike"/>
          </a:p>
        </p:txBody>
      </p:sp>
      <p:sp>
        <p:nvSpPr>
          <p:cNvPr id="280" name="Google Shape;280;p21"/>
          <p:cNvSpPr/>
          <p:nvPr/>
        </p:nvSpPr>
        <p:spPr>
          <a:xfrm>
            <a:off x="7437834" y="6583918"/>
            <a:ext cx="5871091" cy="7855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D7D4CC"/>
              </a:buClr>
              <a:buSzPts val="1900"/>
              <a:buFont typeface="Raleway"/>
              <a:buNone/>
            </a:pPr>
            <a:r>
              <a:rPr b="0" i="0" lang="en-US" sz="1900" u="none" cap="none" strike="noStrike">
                <a:solidFill>
                  <a:srgbClr val="D7D4CC"/>
                </a:solidFill>
                <a:latin typeface="Raleway"/>
                <a:ea typeface="Raleway"/>
                <a:cs typeface="Raleway"/>
                <a:sym typeface="Raleway"/>
              </a:rPr>
              <a:t>Add user reviews, ratings, and community interactions.</a:t>
            </a:r>
            <a:endParaRPr b="0" i="0" sz="1900" u="none" cap="none" strike="noStrike"/>
          </a:p>
        </p:txBody>
      </p:sp>
      <p:sp>
        <p:nvSpPr>
          <p:cNvPr id="281" name="Google Shape;281;p21"/>
          <p:cNvSpPr txBox="1"/>
          <p:nvPr/>
        </p:nvSpPr>
        <p:spPr>
          <a:xfrm>
            <a:off x="12856375" y="7801100"/>
            <a:ext cx="1773900" cy="318600"/>
          </a:xfrm>
          <a:prstGeom prst="rect">
            <a:avLst/>
          </a:prstGeom>
          <a:solidFill>
            <a:srgbClr val="46464A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1B1B1E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